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7" r:id="rId2"/>
  </p:sldIdLst>
  <p:sldSz cx="10287000" cy="12852400"/>
  <p:notesSz cx="6858000" cy="9144000"/>
  <p:embeddedFontLst>
    <p:embeddedFont>
      <p:font typeface="HGPSoeiKakugothicUB" panose="020B0900000000000000" pitchFamily="34" charset="-128"/>
      <p:regular r:id="rId4"/>
    </p:embeddedFont>
    <p:embeddedFont>
      <p:font typeface="Noto Sans JP" panose="020B0200000000000000" pitchFamily="34" charset="-128"/>
      <p:regular r:id="rId5"/>
      <p:bold r:id="rId6"/>
    </p:embeddedFont>
    <p:embeddedFont>
      <p:font typeface="ラグランパンチ" panose="02020A00000000000000" pitchFamily="18" charset="-128"/>
      <p:regular r:id="rId7"/>
      <p:bold r:id="rId8"/>
    </p:embeddedFont>
    <p:embeddedFont>
      <p:font typeface="游ゴシック" panose="020B0400000000000000" pitchFamily="34" charset="-128"/>
      <p:regular r:id="rId9"/>
      <p:bold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autoAdjust="0"/>
    <p:restoredTop sz="94598" autoAdjust="0"/>
  </p:normalViewPr>
  <p:slideViewPr>
    <p:cSldViewPr>
      <p:cViewPr>
        <p:scale>
          <a:sx n="75" d="100"/>
          <a:sy n="75" d="100"/>
        </p:scale>
        <p:origin x="2312" y="-8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presProps" Target="presProps.xml"/><Relationship Id="rId5" Type="http://schemas.openxmlformats.org/officeDocument/2006/relationships/font" Target="fonts/font2.fntdata"/><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4DA07C-2EC7-0249-A8AD-990AC95FCAD3}" type="datetimeFigureOut">
              <a:rPr kumimoji="1" lang="ja-JP" altLang="en-US" smtClean="0"/>
              <a:t>2025/11/30</a:t>
            </a:fld>
            <a:endParaRPr kumimoji="1" lang="ja-JP" altLang="en-US"/>
          </a:p>
        </p:txBody>
      </p:sp>
      <p:sp>
        <p:nvSpPr>
          <p:cNvPr id="4" name="スライド イメージ プレースホルダー 3"/>
          <p:cNvSpPr>
            <a:spLocks noGrp="1" noRot="1" noChangeAspect="1"/>
          </p:cNvSpPr>
          <p:nvPr>
            <p:ph type="sldImg" idx="2"/>
          </p:nvPr>
        </p:nvSpPr>
        <p:spPr>
          <a:xfrm>
            <a:off x="2193925" y="1143000"/>
            <a:ext cx="247015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5EE97D-DB75-D24F-925B-C97E0FDA5D47}" type="slidenum">
              <a:rPr kumimoji="1" lang="ja-JP" altLang="en-US" smtClean="0"/>
              <a:t>‹#›</a:t>
            </a:fld>
            <a:endParaRPr kumimoji="1" lang="ja-JP" altLang="en-US"/>
          </a:p>
        </p:txBody>
      </p:sp>
    </p:spTree>
    <p:extLst>
      <p:ext uri="{BB962C8B-B14F-4D97-AF65-F5344CB8AC3E}">
        <p14:creationId xmlns:p14="http://schemas.microsoft.com/office/powerpoint/2010/main" val="18181322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55EE97D-DB75-D24F-925B-C97E0FDA5D47}" type="slidenum">
              <a:rPr kumimoji="1" lang="ja-JP" altLang="en-US" smtClean="0"/>
              <a:t>1</a:t>
            </a:fld>
            <a:endParaRPr kumimoji="1" lang="ja-JP" altLang="en-US"/>
          </a:p>
        </p:txBody>
      </p:sp>
    </p:spTree>
    <p:extLst>
      <p:ext uri="{BB962C8B-B14F-4D97-AF65-F5344CB8AC3E}">
        <p14:creationId xmlns:p14="http://schemas.microsoft.com/office/powerpoint/2010/main" val="3630802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4.gif"/><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hyperlink" Target="https://www.carrefouruncombatpourlaliberte.fr/carrefour_malaisie_aeon/" TargetMode="External"/><Relationship Id="rId11" Type="http://schemas.openxmlformats.org/officeDocument/2006/relationships/image" Target="../media/image8.png"/><Relationship Id="rId5" Type="http://schemas.openxmlformats.org/officeDocument/2006/relationships/image" Target="../media/image3.jp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jpg"/><Relationship Id="rId9" Type="http://schemas.openxmlformats.org/officeDocument/2006/relationships/image" Target="../media/image6.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a:off x="8830544" y="116690"/>
            <a:ext cx="1330871" cy="6263244"/>
            <a:chOff x="0" y="0"/>
            <a:chExt cx="350518" cy="1649579"/>
          </a:xfrm>
        </p:grpSpPr>
        <p:sp>
          <p:nvSpPr>
            <p:cNvPr id="38" name="Freeform 38"/>
            <p:cNvSpPr/>
            <p:nvPr/>
          </p:nvSpPr>
          <p:spPr>
            <a:xfrm>
              <a:off x="0" y="0"/>
              <a:ext cx="350518" cy="1649579"/>
            </a:xfrm>
            <a:custGeom>
              <a:avLst/>
              <a:gdLst/>
              <a:ahLst/>
              <a:cxnLst/>
              <a:rect l="l" t="t" r="r" b="b"/>
              <a:pathLst>
                <a:path w="350518" h="1649579">
                  <a:moveTo>
                    <a:pt x="0" y="0"/>
                  </a:moveTo>
                  <a:lnTo>
                    <a:pt x="350518" y="0"/>
                  </a:lnTo>
                  <a:lnTo>
                    <a:pt x="350518" y="1649579"/>
                  </a:lnTo>
                  <a:lnTo>
                    <a:pt x="0" y="1649579"/>
                  </a:lnTo>
                  <a:close/>
                </a:path>
              </a:pathLst>
            </a:custGeom>
            <a:solidFill>
              <a:srgbClr val="000000">
                <a:alpha val="0"/>
              </a:srgbClr>
            </a:solidFill>
            <a:ln w="28575" cap="sq">
              <a:solidFill>
                <a:srgbClr val="000000"/>
              </a:solidFill>
              <a:prstDash val="solid"/>
              <a:miter/>
            </a:ln>
          </p:spPr>
          <p:txBody>
            <a:bodyPr/>
            <a:lstStyle/>
            <a:p>
              <a:endParaRPr lang="ja-JP" altLang="en-US"/>
            </a:p>
          </p:txBody>
        </p:sp>
        <p:sp>
          <p:nvSpPr>
            <p:cNvPr id="39" name="TextBox 39"/>
            <p:cNvSpPr txBox="1"/>
            <p:nvPr/>
          </p:nvSpPr>
          <p:spPr>
            <a:xfrm>
              <a:off x="0" y="-47625"/>
              <a:ext cx="350518" cy="1697204"/>
            </a:xfrm>
            <a:prstGeom prst="rect">
              <a:avLst/>
            </a:prstGeom>
          </p:spPr>
          <p:txBody>
            <a:bodyPr lIns="50800" tIns="50800" rIns="50800" bIns="50800" rtlCol="0" anchor="ctr"/>
            <a:lstStyle/>
            <a:p>
              <a:pPr algn="ctr">
                <a:lnSpc>
                  <a:spcPts val="2659"/>
                </a:lnSpc>
              </a:pPr>
              <a:endParaRPr/>
            </a:p>
          </p:txBody>
        </p:sp>
      </p:grpSp>
      <p:grpSp>
        <p:nvGrpSpPr>
          <p:cNvPr id="2" name="Group 2"/>
          <p:cNvGrpSpPr/>
          <p:nvPr/>
        </p:nvGrpSpPr>
        <p:grpSpPr>
          <a:xfrm>
            <a:off x="125810" y="7864020"/>
            <a:ext cx="10035606" cy="2197033"/>
            <a:chOff x="0" y="0"/>
            <a:chExt cx="2643122" cy="578642"/>
          </a:xfrm>
        </p:grpSpPr>
        <p:sp>
          <p:nvSpPr>
            <p:cNvPr id="3" name="Freeform 3"/>
            <p:cNvSpPr/>
            <p:nvPr/>
          </p:nvSpPr>
          <p:spPr>
            <a:xfrm>
              <a:off x="0" y="0"/>
              <a:ext cx="2643122" cy="578642"/>
            </a:xfrm>
            <a:custGeom>
              <a:avLst/>
              <a:gdLst/>
              <a:ahLst/>
              <a:cxnLst/>
              <a:rect l="l" t="t" r="r" b="b"/>
              <a:pathLst>
                <a:path w="2643122" h="578642">
                  <a:moveTo>
                    <a:pt x="23915" y="0"/>
                  </a:moveTo>
                  <a:lnTo>
                    <a:pt x="2619208" y="0"/>
                  </a:lnTo>
                  <a:cubicBezTo>
                    <a:pt x="2625550" y="0"/>
                    <a:pt x="2631633" y="2520"/>
                    <a:pt x="2636118" y="7004"/>
                  </a:cubicBezTo>
                  <a:cubicBezTo>
                    <a:pt x="2640603" y="11489"/>
                    <a:pt x="2643122" y="17572"/>
                    <a:pt x="2643122" y="23915"/>
                  </a:cubicBezTo>
                  <a:lnTo>
                    <a:pt x="2643122" y="554728"/>
                  </a:lnTo>
                  <a:cubicBezTo>
                    <a:pt x="2643122" y="567935"/>
                    <a:pt x="2632415" y="578642"/>
                    <a:pt x="2619208" y="578642"/>
                  </a:cubicBezTo>
                  <a:lnTo>
                    <a:pt x="23915" y="578642"/>
                  </a:lnTo>
                  <a:cubicBezTo>
                    <a:pt x="17572" y="578642"/>
                    <a:pt x="11489" y="576123"/>
                    <a:pt x="7004" y="571638"/>
                  </a:cubicBezTo>
                  <a:cubicBezTo>
                    <a:pt x="2520" y="567153"/>
                    <a:pt x="0" y="561070"/>
                    <a:pt x="0" y="554728"/>
                  </a:cubicBezTo>
                  <a:lnTo>
                    <a:pt x="0" y="23915"/>
                  </a:lnTo>
                  <a:cubicBezTo>
                    <a:pt x="0" y="10707"/>
                    <a:pt x="10707" y="0"/>
                    <a:pt x="23915" y="0"/>
                  </a:cubicBezTo>
                  <a:close/>
                </a:path>
              </a:pathLst>
            </a:custGeom>
            <a:solidFill>
              <a:srgbClr val="000000">
                <a:alpha val="0"/>
              </a:srgbClr>
            </a:solidFill>
            <a:ln w="28575" cap="rnd">
              <a:solidFill>
                <a:srgbClr val="000000"/>
              </a:solidFill>
              <a:prstDash val="solid"/>
              <a:round/>
            </a:ln>
          </p:spPr>
          <p:txBody>
            <a:bodyPr/>
            <a:lstStyle/>
            <a:p>
              <a:endParaRPr lang="ja-JP" altLang="en-US"/>
            </a:p>
          </p:txBody>
        </p:sp>
        <p:sp>
          <p:nvSpPr>
            <p:cNvPr id="4" name="TextBox 4"/>
            <p:cNvSpPr txBox="1"/>
            <p:nvPr/>
          </p:nvSpPr>
          <p:spPr>
            <a:xfrm>
              <a:off x="0" y="-47625"/>
              <a:ext cx="2643122" cy="6262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830544" y="6429375"/>
            <a:ext cx="1330871" cy="1326105"/>
            <a:chOff x="0" y="0"/>
            <a:chExt cx="350518" cy="349262"/>
          </a:xfrm>
        </p:grpSpPr>
        <p:sp>
          <p:nvSpPr>
            <p:cNvPr id="9" name="Freeform 9"/>
            <p:cNvSpPr/>
            <p:nvPr/>
          </p:nvSpPr>
          <p:spPr>
            <a:xfrm>
              <a:off x="0" y="0"/>
              <a:ext cx="350518" cy="349262"/>
            </a:xfrm>
            <a:custGeom>
              <a:avLst/>
              <a:gdLst/>
              <a:ahLst/>
              <a:cxnLst/>
              <a:rect l="l" t="t" r="r" b="b"/>
              <a:pathLst>
                <a:path w="350518" h="349262">
                  <a:moveTo>
                    <a:pt x="0" y="0"/>
                  </a:moveTo>
                  <a:lnTo>
                    <a:pt x="350518" y="0"/>
                  </a:lnTo>
                  <a:lnTo>
                    <a:pt x="350518" y="349262"/>
                  </a:lnTo>
                  <a:lnTo>
                    <a:pt x="0" y="349262"/>
                  </a:lnTo>
                  <a:close/>
                </a:path>
              </a:pathLst>
            </a:custGeom>
            <a:solidFill>
              <a:srgbClr val="000000">
                <a:alpha val="0"/>
              </a:srgbClr>
            </a:solidFill>
            <a:ln w="28575" cap="sq">
              <a:solidFill>
                <a:srgbClr val="000000"/>
              </a:solidFill>
              <a:prstDash val="solid"/>
              <a:miter/>
            </a:ln>
          </p:spPr>
          <p:txBody>
            <a:bodyPr/>
            <a:lstStyle/>
            <a:p>
              <a:endParaRPr lang="ja-JP" altLang="en-US"/>
            </a:p>
          </p:txBody>
        </p:sp>
        <p:sp>
          <p:nvSpPr>
            <p:cNvPr id="10" name="TextBox 10"/>
            <p:cNvSpPr txBox="1"/>
            <p:nvPr/>
          </p:nvSpPr>
          <p:spPr>
            <a:xfrm>
              <a:off x="0" y="-47625"/>
              <a:ext cx="350518" cy="39688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5809" y="132532"/>
            <a:ext cx="8590194" cy="1749513"/>
            <a:chOff x="0" y="0"/>
            <a:chExt cx="2262438" cy="460777"/>
          </a:xfrm>
        </p:grpSpPr>
        <p:sp>
          <p:nvSpPr>
            <p:cNvPr id="12" name="Freeform 12"/>
            <p:cNvSpPr/>
            <p:nvPr/>
          </p:nvSpPr>
          <p:spPr>
            <a:xfrm>
              <a:off x="0" y="0"/>
              <a:ext cx="2262438" cy="460777"/>
            </a:xfrm>
            <a:custGeom>
              <a:avLst/>
              <a:gdLst/>
              <a:ahLst/>
              <a:cxnLst/>
              <a:rect l="l" t="t" r="r" b="b"/>
              <a:pathLst>
                <a:path w="2262438" h="460777">
                  <a:moveTo>
                    <a:pt x="0" y="0"/>
                  </a:moveTo>
                  <a:lnTo>
                    <a:pt x="2262438" y="0"/>
                  </a:lnTo>
                  <a:lnTo>
                    <a:pt x="2262438" y="460777"/>
                  </a:lnTo>
                  <a:lnTo>
                    <a:pt x="0" y="460777"/>
                  </a:lnTo>
                  <a:close/>
                </a:path>
              </a:pathLst>
            </a:custGeom>
            <a:solidFill>
              <a:srgbClr val="000000">
                <a:alpha val="0"/>
              </a:srgbClr>
            </a:solidFill>
            <a:ln w="28575" cap="sq">
              <a:solidFill>
                <a:srgbClr val="000000"/>
              </a:solidFill>
              <a:prstDash val="solid"/>
              <a:miter/>
            </a:ln>
          </p:spPr>
          <p:txBody>
            <a:bodyPr/>
            <a:lstStyle/>
            <a:p>
              <a:endParaRPr lang="ja-JP" altLang="en-US"/>
            </a:p>
          </p:txBody>
        </p:sp>
        <p:sp>
          <p:nvSpPr>
            <p:cNvPr id="13" name="TextBox 13"/>
            <p:cNvSpPr txBox="1"/>
            <p:nvPr/>
          </p:nvSpPr>
          <p:spPr>
            <a:xfrm>
              <a:off x="0" y="-47625"/>
              <a:ext cx="2262438" cy="50840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837922" y="4157217"/>
            <a:ext cx="4786008" cy="3473559"/>
            <a:chOff x="0" y="-47625"/>
            <a:chExt cx="1289372" cy="914847"/>
          </a:xfrm>
        </p:grpSpPr>
        <p:sp>
          <p:nvSpPr>
            <p:cNvPr id="15" name="Freeform 15"/>
            <p:cNvSpPr/>
            <p:nvPr/>
          </p:nvSpPr>
          <p:spPr>
            <a:xfrm>
              <a:off x="0" y="15846"/>
              <a:ext cx="1289372" cy="851376"/>
            </a:xfrm>
            <a:custGeom>
              <a:avLst/>
              <a:gdLst/>
              <a:ahLst/>
              <a:cxnLst/>
              <a:rect l="l" t="t" r="r" b="b"/>
              <a:pathLst>
                <a:path w="1289372" h="851376">
                  <a:moveTo>
                    <a:pt x="0" y="0"/>
                  </a:moveTo>
                  <a:lnTo>
                    <a:pt x="1289372" y="0"/>
                  </a:lnTo>
                  <a:lnTo>
                    <a:pt x="1289372" y="851376"/>
                  </a:lnTo>
                  <a:lnTo>
                    <a:pt x="0" y="851376"/>
                  </a:lnTo>
                  <a:close/>
                </a:path>
              </a:pathLst>
            </a:custGeom>
            <a:solidFill>
              <a:srgbClr val="000000">
                <a:alpha val="0"/>
              </a:srgbClr>
            </a:solidFill>
            <a:ln w="28575" cap="sq">
              <a:solidFill>
                <a:srgbClr val="000000"/>
              </a:solidFill>
              <a:prstDash val="solid"/>
              <a:miter/>
            </a:ln>
          </p:spPr>
          <p:txBody>
            <a:bodyPr/>
            <a:lstStyle/>
            <a:p>
              <a:endParaRPr lang="ja-JP" altLang="en-US"/>
            </a:p>
          </p:txBody>
        </p:sp>
        <p:sp>
          <p:nvSpPr>
            <p:cNvPr id="16" name="TextBox 16"/>
            <p:cNvSpPr txBox="1"/>
            <p:nvPr/>
          </p:nvSpPr>
          <p:spPr>
            <a:xfrm>
              <a:off x="0" y="-47625"/>
              <a:ext cx="1289372" cy="89900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5810" y="10150950"/>
            <a:ext cx="4895584" cy="2592878"/>
            <a:chOff x="0" y="0"/>
            <a:chExt cx="1289372" cy="682898"/>
          </a:xfrm>
        </p:grpSpPr>
        <p:sp>
          <p:nvSpPr>
            <p:cNvPr id="18" name="Freeform 18"/>
            <p:cNvSpPr/>
            <p:nvPr/>
          </p:nvSpPr>
          <p:spPr>
            <a:xfrm>
              <a:off x="0" y="0"/>
              <a:ext cx="1289372" cy="682898"/>
            </a:xfrm>
            <a:custGeom>
              <a:avLst/>
              <a:gdLst/>
              <a:ahLst/>
              <a:cxnLst/>
              <a:rect l="l" t="t" r="r" b="b"/>
              <a:pathLst>
                <a:path w="1289372" h="682898">
                  <a:moveTo>
                    <a:pt x="0" y="0"/>
                  </a:moveTo>
                  <a:lnTo>
                    <a:pt x="1289372" y="0"/>
                  </a:lnTo>
                  <a:lnTo>
                    <a:pt x="1289372" y="682898"/>
                  </a:lnTo>
                  <a:lnTo>
                    <a:pt x="0" y="682898"/>
                  </a:lnTo>
                  <a:close/>
                </a:path>
              </a:pathLst>
            </a:custGeom>
            <a:solidFill>
              <a:srgbClr val="000000">
                <a:alpha val="0"/>
              </a:srgbClr>
            </a:solidFill>
            <a:ln w="28575" cap="sq">
              <a:solidFill>
                <a:srgbClr val="000000"/>
              </a:solidFill>
              <a:prstDash val="solid"/>
              <a:miter/>
            </a:ln>
          </p:spPr>
          <p:txBody>
            <a:bodyPr/>
            <a:lstStyle/>
            <a:p>
              <a:endParaRPr lang="ja-JP" altLang="en-US"/>
            </a:p>
          </p:txBody>
        </p:sp>
        <p:sp>
          <p:nvSpPr>
            <p:cNvPr id="19" name="TextBox 19"/>
            <p:cNvSpPr txBox="1"/>
            <p:nvPr/>
          </p:nvSpPr>
          <p:spPr>
            <a:xfrm>
              <a:off x="0" y="-47625"/>
              <a:ext cx="1289372" cy="73052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5134206" y="8967157"/>
            <a:ext cx="4945504" cy="3784850"/>
            <a:chOff x="0" y="-47625"/>
            <a:chExt cx="1302520" cy="996833"/>
          </a:xfrm>
        </p:grpSpPr>
        <p:sp>
          <p:nvSpPr>
            <p:cNvPr id="21" name="Freeform 21"/>
            <p:cNvSpPr/>
            <p:nvPr/>
          </p:nvSpPr>
          <p:spPr>
            <a:xfrm>
              <a:off x="5487" y="266310"/>
              <a:ext cx="1297033" cy="682898"/>
            </a:xfrm>
            <a:custGeom>
              <a:avLst/>
              <a:gdLst/>
              <a:ahLst/>
              <a:cxnLst/>
              <a:rect l="l" t="t" r="r" b="b"/>
              <a:pathLst>
                <a:path w="1297033" h="682898">
                  <a:moveTo>
                    <a:pt x="0" y="0"/>
                  </a:moveTo>
                  <a:lnTo>
                    <a:pt x="1297033" y="0"/>
                  </a:lnTo>
                  <a:lnTo>
                    <a:pt x="1297033" y="682898"/>
                  </a:lnTo>
                  <a:lnTo>
                    <a:pt x="0" y="682898"/>
                  </a:lnTo>
                  <a:close/>
                </a:path>
              </a:pathLst>
            </a:custGeom>
            <a:solidFill>
              <a:srgbClr val="000000">
                <a:alpha val="0"/>
              </a:srgbClr>
            </a:solidFill>
            <a:ln w="28575" cap="sq">
              <a:solidFill>
                <a:srgbClr val="000000"/>
              </a:solidFill>
              <a:prstDash val="solid"/>
              <a:miter/>
            </a:ln>
          </p:spPr>
          <p:txBody>
            <a:bodyPr/>
            <a:lstStyle/>
            <a:p>
              <a:endParaRPr lang="ja-JP" altLang="en-US"/>
            </a:p>
          </p:txBody>
        </p:sp>
        <p:sp>
          <p:nvSpPr>
            <p:cNvPr id="22" name="TextBox 22"/>
            <p:cNvSpPr txBox="1"/>
            <p:nvPr/>
          </p:nvSpPr>
          <p:spPr>
            <a:xfrm>
              <a:off x="0" y="-47625"/>
              <a:ext cx="1297033" cy="730523"/>
            </a:xfrm>
            <a:prstGeom prst="rect">
              <a:avLst/>
            </a:prstGeom>
          </p:spPr>
          <p:txBody>
            <a:bodyPr lIns="50800" tIns="50800" rIns="50800" bIns="50800" rtlCol="0" anchor="ctr"/>
            <a:lstStyle/>
            <a:p>
              <a:pPr algn="ctr">
                <a:lnSpc>
                  <a:spcPts val="2659"/>
                </a:lnSpc>
              </a:pPr>
              <a:endParaRPr/>
            </a:p>
          </p:txBody>
        </p:sp>
      </p:grpSp>
      <p:sp>
        <p:nvSpPr>
          <p:cNvPr id="23" name="AutoShape 23"/>
          <p:cNvSpPr/>
          <p:nvPr/>
        </p:nvSpPr>
        <p:spPr>
          <a:xfrm flipH="1">
            <a:off x="9057313" y="7123882"/>
            <a:ext cx="877334" cy="0"/>
          </a:xfrm>
          <a:prstGeom prst="line">
            <a:avLst/>
          </a:prstGeom>
          <a:ln w="9525" cap="flat">
            <a:solidFill>
              <a:srgbClr val="B0BEC5"/>
            </a:solidFill>
            <a:prstDash val="solid"/>
            <a:headEnd type="none" w="sm" len="sm"/>
            <a:tailEnd type="none" w="sm" len="sm"/>
          </a:ln>
        </p:spPr>
        <p:txBody>
          <a:bodyPr/>
          <a:lstStyle/>
          <a:p>
            <a:endParaRPr lang="ja-JP" altLang="en-US"/>
          </a:p>
        </p:txBody>
      </p:sp>
      <p:sp>
        <p:nvSpPr>
          <p:cNvPr id="25" name="TextBox 25"/>
          <p:cNvSpPr txBox="1"/>
          <p:nvPr/>
        </p:nvSpPr>
        <p:spPr>
          <a:xfrm>
            <a:off x="9057313" y="7176269"/>
            <a:ext cx="183946" cy="125959"/>
          </a:xfrm>
          <a:prstGeom prst="rect">
            <a:avLst/>
          </a:prstGeom>
        </p:spPr>
        <p:txBody>
          <a:bodyPr lIns="0" tIns="0" rIns="0" bIns="0" rtlCol="0" anchor="t">
            <a:spAutoFit/>
          </a:bodyPr>
          <a:lstStyle/>
          <a:p>
            <a:pPr algn="ctr">
              <a:lnSpc>
                <a:spcPts val="1013"/>
              </a:lnSpc>
              <a:spcBef>
                <a:spcPct val="0"/>
              </a:spcBef>
            </a:pPr>
            <a:r>
              <a:rPr lang="en-US" sz="724">
                <a:solidFill>
                  <a:srgbClr val="000000"/>
                </a:solidFill>
                <a:latin typeface="Noto Sans JP"/>
                <a:ea typeface="Noto Sans JP"/>
                <a:cs typeface="Noto Sans JP"/>
                <a:sym typeface="Noto Sans JP"/>
              </a:rPr>
              <a:t>年齢</a:t>
            </a:r>
          </a:p>
        </p:txBody>
      </p:sp>
      <p:grpSp>
        <p:nvGrpSpPr>
          <p:cNvPr id="26" name="Group 26"/>
          <p:cNvGrpSpPr/>
          <p:nvPr/>
        </p:nvGrpSpPr>
        <p:grpSpPr>
          <a:xfrm>
            <a:off x="125810" y="1934464"/>
            <a:ext cx="3599360" cy="5877168"/>
            <a:chOff x="0" y="0"/>
            <a:chExt cx="947980" cy="1547896"/>
          </a:xfrm>
        </p:grpSpPr>
        <p:sp>
          <p:nvSpPr>
            <p:cNvPr id="27" name="Freeform 27"/>
            <p:cNvSpPr/>
            <p:nvPr/>
          </p:nvSpPr>
          <p:spPr>
            <a:xfrm>
              <a:off x="0" y="0"/>
              <a:ext cx="947980" cy="1547896"/>
            </a:xfrm>
            <a:custGeom>
              <a:avLst/>
              <a:gdLst/>
              <a:ahLst/>
              <a:cxnLst/>
              <a:rect l="l" t="t" r="r" b="b"/>
              <a:pathLst>
                <a:path w="947980" h="1547896">
                  <a:moveTo>
                    <a:pt x="66678" y="0"/>
                  </a:moveTo>
                  <a:lnTo>
                    <a:pt x="881301" y="0"/>
                  </a:lnTo>
                  <a:cubicBezTo>
                    <a:pt x="898985" y="0"/>
                    <a:pt x="915945" y="7025"/>
                    <a:pt x="928450" y="19530"/>
                  </a:cubicBezTo>
                  <a:cubicBezTo>
                    <a:pt x="940954" y="32034"/>
                    <a:pt x="947980" y="48994"/>
                    <a:pt x="947980" y="66678"/>
                  </a:cubicBezTo>
                  <a:lnTo>
                    <a:pt x="947980" y="1481218"/>
                  </a:lnTo>
                  <a:cubicBezTo>
                    <a:pt x="947980" y="1518043"/>
                    <a:pt x="918127" y="1547896"/>
                    <a:pt x="881301" y="1547896"/>
                  </a:cubicBezTo>
                  <a:lnTo>
                    <a:pt x="66678" y="1547896"/>
                  </a:lnTo>
                  <a:cubicBezTo>
                    <a:pt x="29853" y="1547896"/>
                    <a:pt x="0" y="1518043"/>
                    <a:pt x="0" y="1481218"/>
                  </a:cubicBezTo>
                  <a:lnTo>
                    <a:pt x="0" y="66678"/>
                  </a:lnTo>
                  <a:cubicBezTo>
                    <a:pt x="0" y="29853"/>
                    <a:pt x="29853" y="0"/>
                    <a:pt x="66678" y="0"/>
                  </a:cubicBezTo>
                  <a:close/>
                </a:path>
              </a:pathLst>
            </a:custGeom>
            <a:solidFill>
              <a:srgbClr val="000000">
                <a:alpha val="0"/>
              </a:srgbClr>
            </a:solidFill>
            <a:ln w="28575" cap="rnd">
              <a:solidFill>
                <a:srgbClr val="000000"/>
              </a:solidFill>
              <a:prstDash val="solid"/>
              <a:round/>
            </a:ln>
          </p:spPr>
          <p:txBody>
            <a:bodyPr/>
            <a:lstStyle/>
            <a:p>
              <a:endParaRPr lang="ja-JP" altLang="en-US"/>
            </a:p>
          </p:txBody>
        </p:sp>
        <p:sp>
          <p:nvSpPr>
            <p:cNvPr id="28" name="TextBox 28"/>
            <p:cNvSpPr txBox="1"/>
            <p:nvPr/>
          </p:nvSpPr>
          <p:spPr>
            <a:xfrm>
              <a:off x="0" y="-47625"/>
              <a:ext cx="947980" cy="1595521"/>
            </a:xfrm>
            <a:prstGeom prst="rect">
              <a:avLst/>
            </a:prstGeom>
          </p:spPr>
          <p:txBody>
            <a:bodyPr lIns="50800" tIns="50800" rIns="50800" bIns="50800" rtlCol="0" anchor="ctr"/>
            <a:lstStyle/>
            <a:p>
              <a:pPr algn="ctr">
                <a:lnSpc>
                  <a:spcPts val="2659"/>
                </a:lnSpc>
              </a:pPr>
              <a:endParaRPr/>
            </a:p>
          </p:txBody>
        </p:sp>
      </p:grpSp>
      <p:sp>
        <p:nvSpPr>
          <p:cNvPr id="29" name="AutoShape 29"/>
          <p:cNvSpPr/>
          <p:nvPr/>
        </p:nvSpPr>
        <p:spPr>
          <a:xfrm flipV="1">
            <a:off x="8010992" y="2019380"/>
            <a:ext cx="0" cy="2153679"/>
          </a:xfrm>
          <a:prstGeom prst="line">
            <a:avLst/>
          </a:prstGeom>
          <a:ln w="28575" cap="flat">
            <a:solidFill>
              <a:srgbClr val="000000"/>
            </a:solidFill>
            <a:prstDash val="solid"/>
            <a:headEnd type="none" w="sm" len="sm"/>
            <a:tailEnd type="none" w="sm" len="sm"/>
          </a:ln>
        </p:spPr>
        <p:txBody>
          <a:bodyPr/>
          <a:lstStyle/>
          <a:p>
            <a:endParaRPr lang="ja-JP" altLang="en-US"/>
          </a:p>
        </p:txBody>
      </p:sp>
      <p:sp>
        <p:nvSpPr>
          <p:cNvPr id="30" name="AutoShape 30"/>
          <p:cNvSpPr/>
          <p:nvPr/>
        </p:nvSpPr>
        <p:spPr>
          <a:xfrm flipV="1">
            <a:off x="7144632" y="2019380"/>
            <a:ext cx="0" cy="2153679"/>
          </a:xfrm>
          <a:prstGeom prst="line">
            <a:avLst/>
          </a:prstGeom>
          <a:ln w="28575" cap="flat">
            <a:solidFill>
              <a:srgbClr val="000000"/>
            </a:solidFill>
            <a:prstDash val="solid"/>
            <a:headEnd type="none" w="sm" len="sm"/>
            <a:tailEnd type="none" w="sm" len="sm"/>
          </a:ln>
        </p:spPr>
        <p:txBody>
          <a:bodyPr/>
          <a:lstStyle/>
          <a:p>
            <a:endParaRPr lang="ja-JP" altLang="en-US"/>
          </a:p>
        </p:txBody>
      </p:sp>
      <p:sp>
        <p:nvSpPr>
          <p:cNvPr id="31" name="AutoShape 31"/>
          <p:cNvSpPr/>
          <p:nvPr/>
        </p:nvSpPr>
        <p:spPr>
          <a:xfrm flipV="1">
            <a:off x="6277857" y="2019380"/>
            <a:ext cx="0" cy="2153679"/>
          </a:xfrm>
          <a:prstGeom prst="line">
            <a:avLst/>
          </a:prstGeom>
          <a:ln w="28575" cap="flat">
            <a:solidFill>
              <a:srgbClr val="000000"/>
            </a:solidFill>
            <a:prstDash val="solid"/>
            <a:headEnd type="none" w="sm" len="sm"/>
            <a:tailEnd type="none" w="sm" len="sm"/>
          </a:ln>
        </p:spPr>
        <p:txBody>
          <a:bodyPr/>
          <a:lstStyle/>
          <a:p>
            <a:endParaRPr lang="ja-JP" altLang="en-US"/>
          </a:p>
        </p:txBody>
      </p:sp>
      <p:sp>
        <p:nvSpPr>
          <p:cNvPr id="32" name="AutoShape 32"/>
          <p:cNvSpPr/>
          <p:nvPr/>
        </p:nvSpPr>
        <p:spPr>
          <a:xfrm flipV="1">
            <a:off x="5411082" y="2019380"/>
            <a:ext cx="0" cy="2153679"/>
          </a:xfrm>
          <a:prstGeom prst="line">
            <a:avLst/>
          </a:prstGeom>
          <a:ln w="28575" cap="flat">
            <a:solidFill>
              <a:srgbClr val="000000"/>
            </a:solidFill>
            <a:prstDash val="solid"/>
            <a:headEnd type="none" w="sm" len="sm"/>
            <a:tailEnd type="none" w="sm" len="sm"/>
          </a:ln>
        </p:spPr>
        <p:txBody>
          <a:bodyPr/>
          <a:lstStyle/>
          <a:p>
            <a:endParaRPr lang="ja-JP" altLang="en-US"/>
          </a:p>
        </p:txBody>
      </p:sp>
      <p:sp>
        <p:nvSpPr>
          <p:cNvPr id="33" name="AutoShape 33"/>
          <p:cNvSpPr/>
          <p:nvPr/>
        </p:nvSpPr>
        <p:spPr>
          <a:xfrm flipV="1">
            <a:off x="4544722" y="2019380"/>
            <a:ext cx="0" cy="2153679"/>
          </a:xfrm>
          <a:prstGeom prst="line">
            <a:avLst/>
          </a:prstGeom>
          <a:ln w="28575" cap="flat">
            <a:solidFill>
              <a:srgbClr val="000000"/>
            </a:solidFill>
            <a:prstDash val="solid"/>
            <a:headEnd type="none" w="sm" len="sm"/>
            <a:tailEnd type="none" w="sm" len="sm"/>
          </a:ln>
        </p:spPr>
        <p:txBody>
          <a:bodyPr/>
          <a:lstStyle/>
          <a:p>
            <a:endParaRPr lang="ja-JP" altLang="en-US"/>
          </a:p>
        </p:txBody>
      </p:sp>
      <p:sp>
        <p:nvSpPr>
          <p:cNvPr id="34" name="Freeform 34"/>
          <p:cNvSpPr/>
          <p:nvPr/>
        </p:nvSpPr>
        <p:spPr>
          <a:xfrm>
            <a:off x="8960274" y="202385"/>
            <a:ext cx="1071412" cy="5514863"/>
          </a:xfrm>
          <a:custGeom>
            <a:avLst/>
            <a:gdLst/>
            <a:ahLst/>
            <a:cxnLst/>
            <a:rect l="l" t="t" r="r" b="b"/>
            <a:pathLst>
              <a:path w="1071412" h="5514863">
                <a:moveTo>
                  <a:pt x="0" y="0"/>
                </a:moveTo>
                <a:lnTo>
                  <a:pt x="1071412" y="0"/>
                </a:lnTo>
                <a:lnTo>
                  <a:pt x="1071412" y="5514863"/>
                </a:lnTo>
                <a:lnTo>
                  <a:pt x="0" y="5514863"/>
                </a:lnTo>
                <a:lnTo>
                  <a:pt x="0" y="0"/>
                </a:lnTo>
                <a:close/>
              </a:path>
            </a:pathLst>
          </a:custGeom>
          <a:blipFill>
            <a:blip r:embed="rId3"/>
            <a:stretch>
              <a:fillRect/>
            </a:stretch>
          </a:blipFill>
        </p:spPr>
        <p:txBody>
          <a:bodyPr/>
          <a:lstStyle/>
          <a:p>
            <a:endParaRPr lang="ja-JP" altLang="en-US"/>
          </a:p>
        </p:txBody>
      </p:sp>
      <p:sp>
        <p:nvSpPr>
          <p:cNvPr id="40" name="TextBox 44">
            <a:extLst>
              <a:ext uri="{FF2B5EF4-FFF2-40B4-BE49-F238E27FC236}">
                <a16:creationId xmlns:a16="http://schemas.microsoft.com/office/drawing/2014/main" id="{8CF6DD0C-65C0-0AF3-199A-286CBCD5BACE}"/>
              </a:ext>
            </a:extLst>
          </p:cNvPr>
          <p:cNvSpPr txBox="1"/>
          <p:nvPr/>
        </p:nvSpPr>
        <p:spPr>
          <a:xfrm>
            <a:off x="8754522" y="5611202"/>
            <a:ext cx="1071411" cy="850169"/>
          </a:xfrm>
          <a:prstGeom prst="rect">
            <a:avLst/>
          </a:prstGeom>
        </p:spPr>
        <p:txBody>
          <a:bodyPr wrap="square" lIns="0" tIns="0" rIns="0" bIns="0" rtlCol="0" anchor="t">
            <a:spAutoFit/>
          </a:bodyPr>
          <a:lstStyle/>
          <a:p>
            <a:pPr algn="ctr">
              <a:lnSpc>
                <a:spcPts val="7066"/>
              </a:lnSpc>
              <a:spcBef>
                <a:spcPct val="0"/>
              </a:spcBef>
            </a:pPr>
            <a:r>
              <a:rPr lang="en-US" sz="5047" dirty="0">
                <a:solidFill>
                  <a:srgbClr val="000000"/>
                </a:solidFill>
                <a:latin typeface="ラグランパンチ"/>
                <a:ea typeface="ラグランパンチ"/>
                <a:cs typeface="ラグランパンチ"/>
                <a:sym typeface="ラグランパンチ"/>
              </a:rPr>
              <a:t>12</a:t>
            </a:r>
          </a:p>
        </p:txBody>
      </p:sp>
      <p:sp>
        <p:nvSpPr>
          <p:cNvPr id="41" name="TextBox 45">
            <a:extLst>
              <a:ext uri="{FF2B5EF4-FFF2-40B4-BE49-F238E27FC236}">
                <a16:creationId xmlns:a16="http://schemas.microsoft.com/office/drawing/2014/main" id="{FAF94954-8CB7-341C-B5A9-D4AF41766772}"/>
              </a:ext>
            </a:extLst>
          </p:cNvPr>
          <p:cNvSpPr txBox="1"/>
          <p:nvPr/>
        </p:nvSpPr>
        <p:spPr>
          <a:xfrm>
            <a:off x="9776657" y="5724675"/>
            <a:ext cx="397545" cy="623222"/>
          </a:xfrm>
          <a:prstGeom prst="rect">
            <a:avLst/>
          </a:prstGeom>
        </p:spPr>
        <p:txBody>
          <a:bodyPr vert="eaVert" wrap="square" lIns="0" tIns="0" rIns="0" bIns="0" rtlCol="0" anchor="t">
            <a:spAutoFit/>
          </a:bodyPr>
          <a:lstStyle/>
          <a:p>
            <a:pPr algn="ctr">
              <a:lnSpc>
                <a:spcPts val="3101"/>
              </a:lnSpc>
              <a:spcBef>
                <a:spcPct val="0"/>
              </a:spcBef>
            </a:pPr>
            <a:r>
              <a:rPr lang="en-US" sz="2215" dirty="0" err="1">
                <a:solidFill>
                  <a:srgbClr val="000000"/>
                </a:solidFill>
                <a:latin typeface="ラグランパンチ"/>
                <a:ea typeface="ラグランパンチ"/>
                <a:cs typeface="ラグランパンチ"/>
                <a:sym typeface="ラグランパンチ"/>
              </a:rPr>
              <a:t>月号</a:t>
            </a:r>
            <a:endParaRPr lang="en-US" sz="2215" dirty="0">
              <a:solidFill>
                <a:srgbClr val="000000"/>
              </a:solidFill>
              <a:latin typeface="ラグランパンチ"/>
              <a:ea typeface="ラグランパンチ"/>
              <a:cs typeface="ラグランパンチ"/>
              <a:sym typeface="ラグランパンチ"/>
            </a:endParaRPr>
          </a:p>
        </p:txBody>
      </p:sp>
      <p:sp>
        <p:nvSpPr>
          <p:cNvPr id="42" name="TextBox 12">
            <a:extLst>
              <a:ext uri="{FF2B5EF4-FFF2-40B4-BE49-F238E27FC236}">
                <a16:creationId xmlns:a16="http://schemas.microsoft.com/office/drawing/2014/main" id="{228023FC-C0D4-2D4D-32E9-B0B2F7E6520F}"/>
              </a:ext>
            </a:extLst>
          </p:cNvPr>
          <p:cNvSpPr txBox="1"/>
          <p:nvPr/>
        </p:nvSpPr>
        <p:spPr>
          <a:xfrm>
            <a:off x="9029700" y="6468035"/>
            <a:ext cx="658187" cy="118366"/>
          </a:xfrm>
          <a:prstGeom prst="rect">
            <a:avLst/>
          </a:prstGeom>
        </p:spPr>
        <p:txBody>
          <a:bodyPr wrap="square" lIns="0" tIns="0" rIns="0" bIns="0" rtlCol="0" anchor="t">
            <a:spAutoFit/>
          </a:bodyPr>
          <a:lstStyle/>
          <a:p>
            <a:pPr algn="ctr">
              <a:lnSpc>
                <a:spcPts val="1013"/>
              </a:lnSpc>
              <a:spcBef>
                <a:spcPct val="0"/>
              </a:spcBef>
            </a:pPr>
            <a:r>
              <a:rPr lang="en-US" sz="724" dirty="0" err="1">
                <a:solidFill>
                  <a:srgbClr val="000000"/>
                </a:solidFill>
                <a:latin typeface="Noto Sans JP"/>
                <a:ea typeface="Noto Sans JP"/>
                <a:cs typeface="Noto Sans JP"/>
                <a:sym typeface="Noto Sans JP"/>
              </a:rPr>
              <a:t>ニックネーム</a:t>
            </a:r>
            <a:endParaRPr lang="en-US" sz="724" dirty="0">
              <a:solidFill>
                <a:srgbClr val="000000"/>
              </a:solidFill>
              <a:latin typeface="Noto Sans JP"/>
              <a:ea typeface="Noto Sans JP"/>
              <a:cs typeface="Noto Sans JP"/>
              <a:sym typeface="Noto Sans JP"/>
            </a:endParaRPr>
          </a:p>
        </p:txBody>
      </p:sp>
      <p:sp>
        <p:nvSpPr>
          <p:cNvPr id="35" name="テキスト ボックス 34">
            <a:extLst>
              <a:ext uri="{FF2B5EF4-FFF2-40B4-BE49-F238E27FC236}">
                <a16:creationId xmlns:a16="http://schemas.microsoft.com/office/drawing/2014/main" id="{4B985FFA-E1B5-C952-9AB9-AF4BBFC81A74}"/>
              </a:ext>
            </a:extLst>
          </p:cNvPr>
          <p:cNvSpPr txBox="1"/>
          <p:nvPr/>
        </p:nvSpPr>
        <p:spPr>
          <a:xfrm>
            <a:off x="9198192" y="7125779"/>
            <a:ext cx="741459" cy="369332"/>
          </a:xfrm>
          <a:prstGeom prst="rect">
            <a:avLst/>
          </a:prstGeom>
          <a:noFill/>
        </p:spPr>
        <p:txBody>
          <a:bodyPr wrap="square" rtlCol="0">
            <a:spAutoFit/>
          </a:bodyPr>
          <a:lstStyle/>
          <a:p>
            <a:r>
              <a:rPr kumimoji="1" lang="ja-JP" altLang="en-US"/>
              <a:t>１６才</a:t>
            </a:r>
          </a:p>
        </p:txBody>
      </p:sp>
      <p:sp>
        <p:nvSpPr>
          <p:cNvPr id="36" name="正方形/長方形 35">
            <a:extLst>
              <a:ext uri="{FF2B5EF4-FFF2-40B4-BE49-F238E27FC236}">
                <a16:creationId xmlns:a16="http://schemas.microsoft.com/office/drawing/2014/main" id="{38D68F9F-5502-2ED3-F208-07F7E72E130D}"/>
              </a:ext>
            </a:extLst>
          </p:cNvPr>
          <p:cNvSpPr/>
          <p:nvPr/>
        </p:nvSpPr>
        <p:spPr>
          <a:xfrm>
            <a:off x="207501" y="225583"/>
            <a:ext cx="4886274" cy="707886"/>
          </a:xfrm>
          <a:prstGeom prst="rect">
            <a:avLst/>
          </a:prstGeom>
          <a:noFill/>
          <a:ln>
            <a:solidFill>
              <a:schemeClr val="bg1"/>
            </a:solidFill>
          </a:ln>
        </p:spPr>
        <p:txBody>
          <a:bodyPr wrap="none" lIns="91440" tIns="45720" rIns="91440" bIns="45720">
            <a:spAutoFit/>
          </a:bodyPr>
          <a:lstStyle/>
          <a:p>
            <a:pPr algn="ctr"/>
            <a:r>
              <a:rPr lang="ja-JP" altLang="en-US" sz="4000" b="1">
                <a:ln w="22225">
                  <a:solidFill>
                    <a:schemeClr val="accent2"/>
                  </a:solidFill>
                  <a:prstDash val="solid"/>
                </a:ln>
                <a:solidFill>
                  <a:srgbClr val="FF0000"/>
                </a:solidFill>
              </a:rPr>
              <a:t>休日はココで決まり！</a:t>
            </a:r>
            <a:endParaRPr lang="ja-JP" altLang="en-US" sz="4000" b="1" cap="none" spc="0">
              <a:ln w="22225">
                <a:solidFill>
                  <a:schemeClr val="accent2"/>
                </a:solidFill>
                <a:prstDash val="solid"/>
              </a:ln>
              <a:solidFill>
                <a:srgbClr val="FF0000"/>
              </a:solidFill>
              <a:effectLst/>
            </a:endParaRPr>
          </a:p>
        </p:txBody>
      </p:sp>
      <p:sp>
        <p:nvSpPr>
          <p:cNvPr id="47" name="テキスト ボックス 46">
            <a:extLst>
              <a:ext uri="{FF2B5EF4-FFF2-40B4-BE49-F238E27FC236}">
                <a16:creationId xmlns:a16="http://schemas.microsoft.com/office/drawing/2014/main" id="{4EA15BA4-89AA-10DF-7323-7F83D87A7316}"/>
              </a:ext>
            </a:extLst>
          </p:cNvPr>
          <p:cNvSpPr txBox="1"/>
          <p:nvPr/>
        </p:nvSpPr>
        <p:spPr>
          <a:xfrm>
            <a:off x="360994" y="1001347"/>
            <a:ext cx="8119823" cy="769441"/>
          </a:xfrm>
          <a:prstGeom prst="rect">
            <a:avLst/>
          </a:prstGeom>
          <a:noFill/>
        </p:spPr>
        <p:txBody>
          <a:bodyPr wrap="square" rtlCol="0">
            <a:spAutoFit/>
          </a:bodyPr>
          <a:lstStyle/>
          <a:p>
            <a:r>
              <a:rPr kumimoji="1" lang="ja-JP" altLang="en-US" sz="4400">
                <a:latin typeface="HGPSoeiKakugothicUB" panose="020B0900000000000000" pitchFamily="34" charset="-128"/>
                <a:ea typeface="HGPSoeiKakugothicUB" panose="020B0900000000000000" pitchFamily="34" charset="-128"/>
              </a:rPr>
              <a:t>イオンモール広島府中の攻略法</a:t>
            </a:r>
            <a:r>
              <a:rPr kumimoji="1" lang="en-US" altLang="ja-JP" sz="4400" dirty="0">
                <a:latin typeface="HGPSoeiKakugothicUB" panose="020B0900000000000000" pitchFamily="34" charset="-128"/>
                <a:ea typeface="HGPSoeiKakugothicUB" panose="020B0900000000000000" pitchFamily="34" charset="-128"/>
              </a:rPr>
              <a:t>!!</a:t>
            </a:r>
            <a:endParaRPr kumimoji="1" lang="ja-JP" altLang="en-US" sz="4400">
              <a:latin typeface="HGPSoeiKakugothicUB" panose="020B0900000000000000" pitchFamily="34" charset="-128"/>
              <a:ea typeface="HGPSoeiKakugothicUB" panose="020B0900000000000000" pitchFamily="34" charset="-128"/>
            </a:endParaRPr>
          </a:p>
        </p:txBody>
      </p:sp>
      <p:sp>
        <p:nvSpPr>
          <p:cNvPr id="49" name="正方形/長方形 48">
            <a:extLst>
              <a:ext uri="{FF2B5EF4-FFF2-40B4-BE49-F238E27FC236}">
                <a16:creationId xmlns:a16="http://schemas.microsoft.com/office/drawing/2014/main" id="{8FBD1F67-6A7E-D427-C601-5EA379F77EF1}"/>
              </a:ext>
            </a:extLst>
          </p:cNvPr>
          <p:cNvSpPr/>
          <p:nvPr/>
        </p:nvSpPr>
        <p:spPr>
          <a:xfrm>
            <a:off x="1677845" y="727488"/>
            <a:ext cx="2743060" cy="523220"/>
          </a:xfrm>
          <a:prstGeom prst="rect">
            <a:avLst/>
          </a:prstGeom>
          <a:noFill/>
        </p:spPr>
        <p:txBody>
          <a:bodyPr wrap="none" lIns="91440" tIns="45720" rIns="91440" bIns="45720">
            <a:spAutoFit/>
          </a:bodyPr>
          <a:lstStyle/>
          <a:p>
            <a:pPr algn="ctr"/>
            <a:r>
              <a:rPr lang="ja-JP" altLang="en-US" sz="28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oppan Bunkyu Midashi Gothic Ex" panose="020B0900000000000000" pitchFamily="34" charset="-128"/>
                <a:ea typeface="Toppan Bunkyu Midashi Gothic Ex" panose="020B0900000000000000" pitchFamily="34" charset="-128"/>
              </a:rPr>
              <a:t>ソ　レ　イ　ユ</a:t>
            </a:r>
          </a:p>
        </p:txBody>
      </p:sp>
      <p:sp>
        <p:nvSpPr>
          <p:cNvPr id="51" name="テキスト ボックス 50">
            <a:extLst>
              <a:ext uri="{FF2B5EF4-FFF2-40B4-BE49-F238E27FC236}">
                <a16:creationId xmlns:a16="http://schemas.microsoft.com/office/drawing/2014/main" id="{14C0D9D4-DAF2-792D-C931-40A1713355E3}"/>
              </a:ext>
            </a:extLst>
          </p:cNvPr>
          <p:cNvSpPr txBox="1"/>
          <p:nvPr/>
        </p:nvSpPr>
        <p:spPr>
          <a:xfrm>
            <a:off x="8897950" y="6689303"/>
            <a:ext cx="1196057" cy="369332"/>
          </a:xfrm>
          <a:prstGeom prst="rect">
            <a:avLst/>
          </a:prstGeom>
          <a:noFill/>
          <a:ln>
            <a:noFill/>
          </a:ln>
        </p:spPr>
        <p:txBody>
          <a:bodyPr wrap="square" rtlCol="0">
            <a:spAutoFit/>
          </a:bodyPr>
          <a:lstStyle/>
          <a:p>
            <a:r>
              <a:rPr kumimoji="1" lang="ja-JP" altLang="en-US" b="1" i="1">
                <a:solidFill>
                  <a:schemeClr val="accent5">
                    <a:lumMod val="60000"/>
                    <a:lumOff val="40000"/>
                  </a:schemeClr>
                </a:solidFill>
                <a:latin typeface="Toppan Bunkyu Midashi Gothic Extrabold" panose="020B0900000000000000" pitchFamily="34" charset="-128"/>
                <a:ea typeface="Toppan Bunkyu Midashi Gothic Extrabold" panose="020B0900000000000000" pitchFamily="34" charset="-128"/>
              </a:rPr>
              <a:t>えめだす</a:t>
            </a:r>
          </a:p>
        </p:txBody>
      </p:sp>
      <p:sp>
        <p:nvSpPr>
          <p:cNvPr id="53" name="テキスト ボックス 52">
            <a:extLst>
              <a:ext uri="{FF2B5EF4-FFF2-40B4-BE49-F238E27FC236}">
                <a16:creationId xmlns:a16="http://schemas.microsoft.com/office/drawing/2014/main" id="{913C153B-5EB1-BB01-F04D-3799B13A3C5D}"/>
              </a:ext>
            </a:extLst>
          </p:cNvPr>
          <p:cNvSpPr txBox="1"/>
          <p:nvPr/>
        </p:nvSpPr>
        <p:spPr>
          <a:xfrm>
            <a:off x="9318555" y="7960346"/>
            <a:ext cx="738664" cy="2219393"/>
          </a:xfrm>
          <a:prstGeom prst="rect">
            <a:avLst/>
          </a:prstGeom>
          <a:noFill/>
        </p:spPr>
        <p:txBody>
          <a:bodyPr vert="eaVert" wrap="square" rtlCol="0">
            <a:spAutoFit/>
          </a:bodyPr>
          <a:lstStyle/>
          <a:p>
            <a:r>
              <a:rPr kumimoji="1" lang="ja-JP" altLang="en-US" b="1">
                <a:latin typeface="+mj-ea"/>
                <a:ea typeface="+mj-ea"/>
              </a:rPr>
              <a:t>遊びだけじゃない！</a:t>
            </a:r>
            <a:endParaRPr kumimoji="1" lang="en-US" altLang="ja-JP" b="1" dirty="0">
              <a:latin typeface="+mj-ea"/>
              <a:ea typeface="+mj-ea"/>
            </a:endParaRPr>
          </a:p>
          <a:p>
            <a:r>
              <a:rPr kumimoji="1" lang="ja-JP" altLang="en-US" b="1">
                <a:latin typeface="+mj-ea"/>
                <a:ea typeface="+mj-ea"/>
              </a:rPr>
              <a:t>自分を整える場所</a:t>
            </a:r>
          </a:p>
        </p:txBody>
      </p:sp>
      <p:sp>
        <p:nvSpPr>
          <p:cNvPr id="54" name="テキスト ボックス 53">
            <a:extLst>
              <a:ext uri="{FF2B5EF4-FFF2-40B4-BE49-F238E27FC236}">
                <a16:creationId xmlns:a16="http://schemas.microsoft.com/office/drawing/2014/main" id="{AFF030F4-1A19-CF87-BB7F-327E974C0D59}"/>
              </a:ext>
            </a:extLst>
          </p:cNvPr>
          <p:cNvSpPr txBox="1"/>
          <p:nvPr/>
        </p:nvSpPr>
        <p:spPr>
          <a:xfrm>
            <a:off x="3060669" y="2098608"/>
            <a:ext cx="553998" cy="5447994"/>
          </a:xfrm>
          <a:prstGeom prst="rect">
            <a:avLst/>
          </a:prstGeom>
          <a:noFill/>
        </p:spPr>
        <p:txBody>
          <a:bodyPr vert="eaVert" wrap="square" rtlCol="0">
            <a:spAutoFit/>
          </a:bodyPr>
          <a:lstStyle/>
          <a:p>
            <a:r>
              <a:rPr kumimoji="1" lang="ja-JP" altLang="en-US" sz="2400" b="1">
                <a:latin typeface="+mj-ea"/>
                <a:ea typeface="+mj-ea"/>
              </a:rPr>
              <a:t>みんなで盛り上がるならここで決まり！</a:t>
            </a:r>
          </a:p>
        </p:txBody>
      </p:sp>
      <p:sp>
        <p:nvSpPr>
          <p:cNvPr id="56" name="テキスト ボックス 55">
            <a:extLst>
              <a:ext uri="{FF2B5EF4-FFF2-40B4-BE49-F238E27FC236}">
                <a16:creationId xmlns:a16="http://schemas.microsoft.com/office/drawing/2014/main" id="{8C2511C2-3875-662B-9401-62BFC4FBFAC0}"/>
              </a:ext>
            </a:extLst>
          </p:cNvPr>
          <p:cNvSpPr txBox="1"/>
          <p:nvPr/>
        </p:nvSpPr>
        <p:spPr>
          <a:xfrm>
            <a:off x="7939680" y="1925725"/>
            <a:ext cx="800219" cy="2519159"/>
          </a:xfrm>
          <a:prstGeom prst="rect">
            <a:avLst/>
          </a:prstGeom>
          <a:noFill/>
        </p:spPr>
        <p:txBody>
          <a:bodyPr vert="eaVert" wrap="square" rtlCol="0">
            <a:spAutoFit/>
          </a:bodyPr>
          <a:lstStyle/>
          <a:p>
            <a:r>
              <a:rPr kumimoji="1" lang="ja-JP" altLang="en-US" sz="2000"/>
              <a:t>イオンール広島府中</a:t>
            </a:r>
            <a:endParaRPr kumimoji="1" lang="en-US" altLang="ja-JP" sz="2000" dirty="0"/>
          </a:p>
          <a:p>
            <a:r>
              <a:rPr kumimoji="1" lang="en-US" altLang="ja-JP" sz="2000" dirty="0"/>
              <a:t>(</a:t>
            </a:r>
            <a:r>
              <a:rPr kumimoji="1" lang="ja-JP" altLang="en-US" sz="2000"/>
              <a:t>ソレイユ</a:t>
            </a:r>
            <a:r>
              <a:rPr kumimoji="1" lang="en-US" altLang="ja-JP" sz="2000" dirty="0"/>
              <a:t>)</a:t>
            </a:r>
            <a:r>
              <a:rPr kumimoji="1" lang="ja-JP" altLang="en-US" sz="2000"/>
              <a:t>ってただ買</a:t>
            </a:r>
          </a:p>
        </p:txBody>
      </p:sp>
      <p:sp>
        <p:nvSpPr>
          <p:cNvPr id="57" name="テキスト ボックス 56">
            <a:extLst>
              <a:ext uri="{FF2B5EF4-FFF2-40B4-BE49-F238E27FC236}">
                <a16:creationId xmlns:a16="http://schemas.microsoft.com/office/drawing/2014/main" id="{B4C70332-5F83-1F14-CF3E-D34E1C1863DB}"/>
              </a:ext>
            </a:extLst>
          </p:cNvPr>
          <p:cNvSpPr txBox="1"/>
          <p:nvPr/>
        </p:nvSpPr>
        <p:spPr>
          <a:xfrm>
            <a:off x="7121429" y="1907380"/>
            <a:ext cx="792525" cy="2519159"/>
          </a:xfrm>
          <a:prstGeom prst="rect">
            <a:avLst/>
          </a:prstGeom>
          <a:noFill/>
        </p:spPr>
        <p:txBody>
          <a:bodyPr vert="eaVert" wrap="square" rtlCol="0">
            <a:spAutoFit/>
          </a:bodyPr>
          <a:lstStyle/>
          <a:p>
            <a:r>
              <a:rPr kumimoji="1" lang="ja-JP" altLang="en-US" sz="1950"/>
              <a:t>いものするだけの場所じゃ勿体ないんです</a:t>
            </a:r>
            <a:r>
              <a:rPr kumimoji="1" lang="ja-JP" altLang="en-US" sz="2000"/>
              <a:t>。</a:t>
            </a:r>
            <a:endParaRPr kumimoji="1" lang="en-US" altLang="ja-JP" sz="2000" dirty="0"/>
          </a:p>
        </p:txBody>
      </p:sp>
      <p:sp>
        <p:nvSpPr>
          <p:cNvPr id="58" name="テキスト ボックス 57">
            <a:extLst>
              <a:ext uri="{FF2B5EF4-FFF2-40B4-BE49-F238E27FC236}">
                <a16:creationId xmlns:a16="http://schemas.microsoft.com/office/drawing/2014/main" id="{3CEB635C-0C44-63C8-40B2-4891C9F707A9}"/>
              </a:ext>
            </a:extLst>
          </p:cNvPr>
          <p:cNvSpPr txBox="1"/>
          <p:nvPr/>
        </p:nvSpPr>
        <p:spPr>
          <a:xfrm>
            <a:off x="6277857" y="1910893"/>
            <a:ext cx="800219" cy="2519159"/>
          </a:xfrm>
          <a:prstGeom prst="rect">
            <a:avLst/>
          </a:prstGeom>
          <a:noFill/>
        </p:spPr>
        <p:txBody>
          <a:bodyPr vert="eaVert" wrap="square" rtlCol="0">
            <a:spAutoFit/>
          </a:bodyPr>
          <a:lstStyle/>
          <a:p>
            <a:r>
              <a:rPr kumimoji="1" lang="ja-JP" altLang="en-US" sz="2000"/>
              <a:t>友達と遊べる場所も、</a:t>
            </a:r>
            <a:endParaRPr kumimoji="1" lang="en-US" altLang="ja-JP" sz="2000" dirty="0"/>
          </a:p>
          <a:p>
            <a:r>
              <a:rPr kumimoji="1" lang="ja-JP" altLang="en-US" sz="2000"/>
              <a:t>一人でリセット・集中</a:t>
            </a:r>
            <a:endParaRPr kumimoji="1" lang="en-US" altLang="ja-JP" sz="2000" dirty="0"/>
          </a:p>
        </p:txBody>
      </p:sp>
      <p:sp>
        <p:nvSpPr>
          <p:cNvPr id="59" name="テキスト ボックス 58">
            <a:extLst>
              <a:ext uri="{FF2B5EF4-FFF2-40B4-BE49-F238E27FC236}">
                <a16:creationId xmlns:a16="http://schemas.microsoft.com/office/drawing/2014/main" id="{00E17FB7-856E-A0D3-8E31-A744D35353EF}"/>
              </a:ext>
            </a:extLst>
          </p:cNvPr>
          <p:cNvSpPr txBox="1"/>
          <p:nvPr/>
        </p:nvSpPr>
        <p:spPr>
          <a:xfrm>
            <a:off x="5420367" y="1876284"/>
            <a:ext cx="800219" cy="2519159"/>
          </a:xfrm>
          <a:prstGeom prst="rect">
            <a:avLst/>
          </a:prstGeom>
          <a:noFill/>
        </p:spPr>
        <p:txBody>
          <a:bodyPr vert="eaVert" wrap="square" rtlCol="0">
            <a:spAutoFit/>
          </a:bodyPr>
          <a:lstStyle/>
          <a:p>
            <a:r>
              <a:rPr kumimoji="1" lang="ja-JP" altLang="en-US" sz="2000"/>
              <a:t>できる場所も揃っています</a:t>
            </a:r>
            <a:r>
              <a:rPr kumimoji="1" lang="ja-JP" altLang="en-US" sz="1600"/>
              <a:t>！</a:t>
            </a:r>
            <a:r>
              <a:rPr kumimoji="1" lang="ja-JP" altLang="en-US" sz="2000"/>
              <a:t>この新聞では</a:t>
            </a:r>
          </a:p>
        </p:txBody>
      </p:sp>
      <p:sp>
        <p:nvSpPr>
          <p:cNvPr id="60" name="テキスト ボックス 59">
            <a:extLst>
              <a:ext uri="{FF2B5EF4-FFF2-40B4-BE49-F238E27FC236}">
                <a16:creationId xmlns:a16="http://schemas.microsoft.com/office/drawing/2014/main" id="{195726FC-8809-AA75-D259-41E2DF91F156}"/>
              </a:ext>
            </a:extLst>
          </p:cNvPr>
          <p:cNvSpPr txBox="1"/>
          <p:nvPr/>
        </p:nvSpPr>
        <p:spPr>
          <a:xfrm>
            <a:off x="4537108" y="1949112"/>
            <a:ext cx="800219" cy="2404148"/>
          </a:xfrm>
          <a:prstGeom prst="rect">
            <a:avLst/>
          </a:prstGeom>
          <a:noFill/>
        </p:spPr>
        <p:txBody>
          <a:bodyPr vert="eaVert" wrap="square" rtlCol="0">
            <a:spAutoFit/>
          </a:bodyPr>
          <a:lstStyle/>
          <a:p>
            <a:r>
              <a:rPr kumimoji="1" lang="ja-JP" altLang="en-US" sz="2000"/>
              <a:t>僕が実際に行って、</a:t>
            </a:r>
            <a:endParaRPr kumimoji="1" lang="en-US" altLang="ja-JP" sz="2000" dirty="0"/>
          </a:p>
          <a:p>
            <a:r>
              <a:rPr kumimoji="1" lang="ja-JP" altLang="en-US" sz="2000"/>
              <a:t>良かったスポットと</a:t>
            </a:r>
            <a:endParaRPr kumimoji="1" lang="en-US" altLang="ja-JP" sz="2000" dirty="0"/>
          </a:p>
        </p:txBody>
      </p:sp>
      <p:sp>
        <p:nvSpPr>
          <p:cNvPr id="61" name="テキスト ボックス 60">
            <a:extLst>
              <a:ext uri="{FF2B5EF4-FFF2-40B4-BE49-F238E27FC236}">
                <a16:creationId xmlns:a16="http://schemas.microsoft.com/office/drawing/2014/main" id="{AEF53E31-403B-9CEE-08A8-692D1A252902}"/>
              </a:ext>
            </a:extLst>
          </p:cNvPr>
          <p:cNvSpPr txBox="1"/>
          <p:nvPr/>
        </p:nvSpPr>
        <p:spPr>
          <a:xfrm>
            <a:off x="3767840" y="1934433"/>
            <a:ext cx="800219" cy="2519159"/>
          </a:xfrm>
          <a:prstGeom prst="rect">
            <a:avLst/>
          </a:prstGeom>
          <a:noFill/>
        </p:spPr>
        <p:txBody>
          <a:bodyPr vert="eaVert" wrap="square" rtlCol="0">
            <a:spAutoFit/>
          </a:bodyPr>
          <a:lstStyle/>
          <a:p>
            <a:r>
              <a:rPr kumimoji="1" lang="en-US" altLang="ja-JP" sz="2000" dirty="0"/>
              <a:t>[</a:t>
            </a:r>
            <a:r>
              <a:rPr kumimoji="1" lang="ja-JP" altLang="en-US" sz="2000"/>
              <a:t>自分の居場所</a:t>
            </a:r>
            <a:r>
              <a:rPr kumimoji="1" lang="en-US" altLang="ja-JP" sz="2000" dirty="0"/>
              <a:t>]</a:t>
            </a:r>
            <a:r>
              <a:rPr kumimoji="1" lang="ja-JP" altLang="en-US" sz="2000"/>
              <a:t>をまとめました！！</a:t>
            </a:r>
            <a:endParaRPr kumimoji="1" lang="en-US" altLang="ja-JP" sz="2000" dirty="0"/>
          </a:p>
        </p:txBody>
      </p:sp>
      <p:pic>
        <p:nvPicPr>
          <p:cNvPr id="63" name="図 62" descr="建物の前の広場&#10;&#10;AI 生成コンテンツは誤りを含む可能性があります。">
            <a:extLst>
              <a:ext uri="{FF2B5EF4-FFF2-40B4-BE49-F238E27FC236}">
                <a16:creationId xmlns:a16="http://schemas.microsoft.com/office/drawing/2014/main" id="{A7323FFA-E3D4-7AF2-8BCB-CB2A323B2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049" y="4424939"/>
            <a:ext cx="4757882" cy="3174187"/>
          </a:xfrm>
          <a:prstGeom prst="rect">
            <a:avLst/>
          </a:prstGeom>
        </p:spPr>
      </p:pic>
      <p:pic>
        <p:nvPicPr>
          <p:cNvPr id="65" name="図 64">
            <a:extLst>
              <a:ext uri="{FF2B5EF4-FFF2-40B4-BE49-F238E27FC236}">
                <a16:creationId xmlns:a16="http://schemas.microsoft.com/office/drawing/2014/main" id="{AA1C9F95-A505-D553-F333-20ABC500F1C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054326" y="373156"/>
            <a:ext cx="1289505" cy="593172"/>
          </a:xfrm>
          <a:prstGeom prst="rect">
            <a:avLst/>
          </a:prstGeom>
        </p:spPr>
      </p:pic>
      <p:pic>
        <p:nvPicPr>
          <p:cNvPr id="68" name="図 67" descr="挿絵 が含まれている画像&#10;&#10;AI 生成コンテンツは誤りを含む可能性があります。">
            <a:extLst>
              <a:ext uri="{FF2B5EF4-FFF2-40B4-BE49-F238E27FC236}">
                <a16:creationId xmlns:a16="http://schemas.microsoft.com/office/drawing/2014/main" id="{30B80C88-F89B-C636-6E58-27C5414958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729" y="233077"/>
            <a:ext cx="835305" cy="835305"/>
          </a:xfrm>
          <a:prstGeom prst="rect">
            <a:avLst/>
          </a:prstGeom>
        </p:spPr>
      </p:pic>
      <p:sp>
        <p:nvSpPr>
          <p:cNvPr id="69" name="テキスト ボックス 68">
            <a:extLst>
              <a:ext uri="{FF2B5EF4-FFF2-40B4-BE49-F238E27FC236}">
                <a16:creationId xmlns:a16="http://schemas.microsoft.com/office/drawing/2014/main" id="{20333489-C267-4947-9CFA-CD1E51A1401A}"/>
              </a:ext>
            </a:extLst>
          </p:cNvPr>
          <p:cNvSpPr txBox="1"/>
          <p:nvPr/>
        </p:nvSpPr>
        <p:spPr>
          <a:xfrm>
            <a:off x="5378348" y="7622999"/>
            <a:ext cx="2561332" cy="276999"/>
          </a:xfrm>
          <a:prstGeom prst="rect">
            <a:avLst/>
          </a:prstGeom>
          <a:noFill/>
        </p:spPr>
        <p:txBody>
          <a:bodyPr wrap="square" rtlCol="0">
            <a:spAutoFit/>
          </a:bodyPr>
          <a:lstStyle/>
          <a:p>
            <a:r>
              <a:rPr kumimoji="1" lang="ja-JP" altLang="en-US" sz="1200"/>
              <a:t>イオンモール広島府中</a:t>
            </a:r>
          </a:p>
        </p:txBody>
      </p:sp>
      <p:sp>
        <p:nvSpPr>
          <p:cNvPr id="70" name="テキスト ボックス 69">
            <a:extLst>
              <a:ext uri="{FF2B5EF4-FFF2-40B4-BE49-F238E27FC236}">
                <a16:creationId xmlns:a16="http://schemas.microsoft.com/office/drawing/2014/main" id="{CF93E0D6-05D9-86B9-345F-E4689F024076}"/>
              </a:ext>
            </a:extLst>
          </p:cNvPr>
          <p:cNvSpPr txBox="1"/>
          <p:nvPr/>
        </p:nvSpPr>
        <p:spPr>
          <a:xfrm>
            <a:off x="164127" y="2098608"/>
            <a:ext cx="2954655" cy="5532168"/>
          </a:xfrm>
          <a:prstGeom prst="rect">
            <a:avLst/>
          </a:prstGeom>
          <a:noFill/>
        </p:spPr>
        <p:txBody>
          <a:bodyPr vert="eaVert" wrap="square" rtlCol="0">
            <a:spAutoFit/>
          </a:bodyPr>
          <a:lstStyle/>
          <a:p>
            <a:r>
              <a:rPr kumimoji="1" lang="ja-JP" altLang="en-US">
                <a:latin typeface="+mn-ea"/>
              </a:rPr>
              <a:t>イオンモール広島府中は、友だちと遊ぶ場所として本当に最高です。まず、最寄りの天神川駅から歩いて行けるので、集合がとても楽です！</a:t>
            </a:r>
            <a:endParaRPr kumimoji="1" lang="en-US" altLang="ja-JP" dirty="0">
              <a:latin typeface="+mn-ea"/>
            </a:endParaRPr>
          </a:p>
          <a:p>
            <a:r>
              <a:rPr lang="ja-JP" altLang="en-US"/>
              <a:t>最近特に楽しかったのは</a:t>
            </a:r>
            <a:r>
              <a:rPr lang="en" altLang="ja-JP" dirty="0"/>
              <a:t>VS PARK</a:t>
            </a:r>
            <a:r>
              <a:rPr lang="ja-JP" altLang="en-US"/>
              <a:t>。普段の体育では絶対やらない動きができて、競争すると大爆笑。勝負して、負けた人がフードコートでジュースを買う“罰ゲーム”をしたりして、気づいたら</a:t>
            </a:r>
            <a:r>
              <a:rPr lang="en-US" altLang="ja-JP" dirty="0"/>
              <a:t>1</a:t>
            </a:r>
            <a:r>
              <a:rPr lang="ja-JP" altLang="en-US"/>
              <a:t>時間以上遊んでいます。</a:t>
            </a:r>
          </a:p>
          <a:p>
            <a:r>
              <a:rPr lang="ja-JP" altLang="en-US"/>
              <a:t>他にも、時間があれば映画館・ゲームセンター・ショッピング・美味しいご飯、一日じゃ遊びきれないほどの楽しさがあります！</a:t>
            </a:r>
            <a:endParaRPr kumimoji="1" lang="ja-JP" altLang="en-US">
              <a:latin typeface="+mn-ea"/>
            </a:endParaRPr>
          </a:p>
        </p:txBody>
      </p:sp>
      <p:sp>
        <p:nvSpPr>
          <p:cNvPr id="71" name="テキスト ボックス 70">
            <a:extLst>
              <a:ext uri="{FF2B5EF4-FFF2-40B4-BE49-F238E27FC236}">
                <a16:creationId xmlns:a16="http://schemas.microsoft.com/office/drawing/2014/main" id="{3D883AB0-3B1A-2480-E61F-194D5904F642}"/>
              </a:ext>
            </a:extLst>
          </p:cNvPr>
          <p:cNvSpPr txBox="1"/>
          <p:nvPr/>
        </p:nvSpPr>
        <p:spPr>
          <a:xfrm>
            <a:off x="-235336" y="7912726"/>
            <a:ext cx="9464129" cy="2175132"/>
          </a:xfrm>
          <a:prstGeom prst="rect">
            <a:avLst/>
          </a:prstGeom>
          <a:noFill/>
        </p:spPr>
        <p:txBody>
          <a:bodyPr vert="eaVert" wrap="square" rtlCol="0">
            <a:spAutoFit/>
          </a:bodyPr>
          <a:lstStyle/>
          <a:p>
            <a:r>
              <a:rPr lang="ja-JP" altLang="en-US" sz="1500"/>
              <a:t>イオンモール広島府中には、遊び場だけでなく、自分の時間に集中できる場所もあります。たとえば、サンマルクカフェ。テスト前や宿題をしたいときにぴったりです。</a:t>
            </a:r>
            <a:endParaRPr lang="en-US" altLang="ja-JP" sz="1500" dirty="0"/>
          </a:p>
          <a:p>
            <a:r>
              <a:rPr lang="ja-JP" altLang="en-US" sz="1500"/>
              <a:t>友だちと遊んだ帰りでも、ここに座ると気持ちが切り替わって、</a:t>
            </a:r>
            <a:r>
              <a:rPr lang="en-US" altLang="ja-JP" sz="1500" dirty="0"/>
              <a:t>[</a:t>
            </a:r>
            <a:r>
              <a:rPr lang="ja-JP" altLang="en-US" sz="1500"/>
              <a:t>もう少し頑張ろう</a:t>
            </a:r>
            <a:r>
              <a:rPr lang="en-US" altLang="ja-JP" sz="1500" dirty="0"/>
              <a:t>]</a:t>
            </a:r>
            <a:r>
              <a:rPr lang="ja-JP" altLang="en-US" sz="1500"/>
              <a:t>と思えます。</a:t>
            </a:r>
            <a:endParaRPr lang="en-US" altLang="ja-JP" sz="1500" dirty="0"/>
          </a:p>
          <a:p>
            <a:endParaRPr lang="ja-JP" altLang="en-US" sz="1500"/>
          </a:p>
          <a:p>
            <a:r>
              <a:rPr lang="ja-JP" altLang="en-US" sz="1500"/>
              <a:t>それから、本屋さんに寄る時間が好きです。学校では習わない分野の本や、将来やりたい仕事の棚を見て回ると、知らなかった世界に出会います。興味のある分野の本を見つけたら、立ち読みしながらページをめくります。勉強や部活で疲れていても、本の内容に引き込まれていくと、</a:t>
            </a:r>
            <a:r>
              <a:rPr lang="en-US" altLang="ja-JP" sz="1500" dirty="0"/>
              <a:t>[</a:t>
            </a:r>
            <a:r>
              <a:rPr lang="ja-JP" altLang="en-US" sz="1500"/>
              <a:t>自分が好きなものは何だろう？</a:t>
            </a:r>
            <a:r>
              <a:rPr lang="en-US" altLang="ja-JP" sz="1500" dirty="0"/>
              <a:t>]</a:t>
            </a:r>
            <a:r>
              <a:rPr lang="ja-JP" altLang="en-US" sz="1500"/>
              <a:t>とか</a:t>
            </a:r>
            <a:r>
              <a:rPr lang="en-US" altLang="ja-JP" sz="1500" dirty="0"/>
              <a:t>[</a:t>
            </a:r>
            <a:r>
              <a:rPr lang="ja-JP" altLang="en-US" sz="1500"/>
              <a:t>将来こうなれたらいいな</a:t>
            </a:r>
            <a:r>
              <a:rPr lang="en-US" altLang="ja-JP" sz="1500" dirty="0"/>
              <a:t>]</a:t>
            </a:r>
            <a:r>
              <a:rPr lang="ja-JP" altLang="en-US" sz="1500"/>
              <a:t>と考える時間になります。</a:t>
            </a:r>
            <a:endParaRPr lang="en-US" altLang="ja-JP" sz="1500" dirty="0"/>
          </a:p>
          <a:p>
            <a:endParaRPr lang="ja-JP" altLang="en-US" sz="1500"/>
          </a:p>
          <a:p>
            <a:r>
              <a:rPr lang="ja-JP" altLang="en-US" sz="1500"/>
              <a:t>イオンモール広島府中は、ただ遊ぶだけの場所じゃありません。学校や部活の後、友だちと笑った後に、自分と静かに向き合える時間がある。</a:t>
            </a:r>
            <a:br>
              <a:rPr lang="ja-JP" altLang="en-US" sz="1500"/>
            </a:br>
            <a:r>
              <a:rPr lang="ja-JP" altLang="en-US" sz="1500"/>
              <a:t>その切り替えができる場所だから、僕はここにまた来たくなるのだと思います</a:t>
            </a:r>
            <a:r>
              <a:rPr lang="ja-JP" altLang="en-US" sz="1400"/>
              <a:t>。</a:t>
            </a:r>
          </a:p>
          <a:p>
            <a:endParaRPr kumimoji="1" lang="ja-JP" altLang="en-US"/>
          </a:p>
        </p:txBody>
      </p:sp>
      <p:sp>
        <p:nvSpPr>
          <p:cNvPr id="72" name="テキスト ボックス 71">
            <a:extLst>
              <a:ext uri="{FF2B5EF4-FFF2-40B4-BE49-F238E27FC236}">
                <a16:creationId xmlns:a16="http://schemas.microsoft.com/office/drawing/2014/main" id="{B6619959-1F6A-5DFC-6CBE-AD8C4BBD0B90}"/>
              </a:ext>
            </a:extLst>
          </p:cNvPr>
          <p:cNvSpPr txBox="1"/>
          <p:nvPr/>
        </p:nvSpPr>
        <p:spPr>
          <a:xfrm>
            <a:off x="4544722" y="10179289"/>
            <a:ext cx="461665" cy="2554876"/>
          </a:xfrm>
          <a:prstGeom prst="rect">
            <a:avLst/>
          </a:prstGeom>
          <a:noFill/>
        </p:spPr>
        <p:txBody>
          <a:bodyPr vert="eaVert" wrap="square" rtlCol="0">
            <a:spAutoFit/>
          </a:bodyPr>
          <a:lstStyle/>
          <a:p>
            <a:r>
              <a:rPr kumimoji="1" lang="ja-JP" altLang="en-US"/>
              <a:t>最近のマイブーム：釣り</a:t>
            </a:r>
          </a:p>
        </p:txBody>
      </p:sp>
      <p:pic>
        <p:nvPicPr>
          <p:cNvPr id="74" name="図 73" descr="人, 魚, 手, 持つ が含まれている画像&#10;&#10;AI 生成コンテンツは誤りを含む可能性があります。">
            <a:extLst>
              <a:ext uri="{FF2B5EF4-FFF2-40B4-BE49-F238E27FC236}">
                <a16:creationId xmlns:a16="http://schemas.microsoft.com/office/drawing/2014/main" id="{DE630128-7D39-8F25-9496-02595376AA4B}"/>
              </a:ext>
            </a:extLst>
          </p:cNvPr>
          <p:cNvPicPr>
            <a:picLocks noChangeAspect="1"/>
          </p:cNvPicPr>
          <p:nvPr/>
        </p:nvPicPr>
        <p:blipFill>
          <a:blip r:embed="rId8">
            <a:extLst>
              <a:ext uri="{28A0092B-C50C-407E-A947-70E740481C1C}">
                <a14:useLocalDpi xmlns:a14="http://schemas.microsoft.com/office/drawing/2010/main" val="0"/>
              </a:ext>
            </a:extLst>
          </a:blip>
          <a:srcRect t="18007"/>
          <a:stretch>
            <a:fillRect/>
          </a:stretch>
        </p:blipFill>
        <p:spPr>
          <a:xfrm>
            <a:off x="287267" y="10342047"/>
            <a:ext cx="2135082" cy="1480391"/>
          </a:xfrm>
          <a:prstGeom prst="rect">
            <a:avLst/>
          </a:prstGeom>
        </p:spPr>
      </p:pic>
      <p:sp>
        <p:nvSpPr>
          <p:cNvPr id="75" name="テキスト ボックス 74">
            <a:extLst>
              <a:ext uri="{FF2B5EF4-FFF2-40B4-BE49-F238E27FC236}">
                <a16:creationId xmlns:a16="http://schemas.microsoft.com/office/drawing/2014/main" id="{9B41A2F0-C4AB-1B70-B16B-42B92AF786C1}"/>
              </a:ext>
            </a:extLst>
          </p:cNvPr>
          <p:cNvSpPr txBox="1"/>
          <p:nvPr/>
        </p:nvSpPr>
        <p:spPr>
          <a:xfrm>
            <a:off x="399811" y="12003175"/>
            <a:ext cx="1963106" cy="369332"/>
          </a:xfrm>
          <a:prstGeom prst="rect">
            <a:avLst/>
          </a:prstGeom>
          <a:noFill/>
        </p:spPr>
        <p:txBody>
          <a:bodyPr wrap="square" rtlCol="0">
            <a:spAutoFit/>
          </a:bodyPr>
          <a:lstStyle/>
          <a:p>
            <a:r>
              <a:rPr kumimoji="1" lang="ja-JP" altLang="en-US"/>
              <a:t>最近釣れたアジ↑</a:t>
            </a:r>
          </a:p>
        </p:txBody>
      </p:sp>
      <p:sp>
        <p:nvSpPr>
          <p:cNvPr id="76" name="テキスト ボックス 75">
            <a:extLst>
              <a:ext uri="{FF2B5EF4-FFF2-40B4-BE49-F238E27FC236}">
                <a16:creationId xmlns:a16="http://schemas.microsoft.com/office/drawing/2014/main" id="{7793AC06-830E-8FAF-C525-5D195F594BDF}"/>
              </a:ext>
            </a:extLst>
          </p:cNvPr>
          <p:cNvSpPr txBox="1"/>
          <p:nvPr/>
        </p:nvSpPr>
        <p:spPr>
          <a:xfrm>
            <a:off x="2513917" y="10286089"/>
            <a:ext cx="2123658" cy="2290735"/>
          </a:xfrm>
          <a:prstGeom prst="rect">
            <a:avLst/>
          </a:prstGeom>
          <a:noFill/>
        </p:spPr>
        <p:txBody>
          <a:bodyPr vert="eaVert" wrap="square" rtlCol="0">
            <a:spAutoFit/>
          </a:bodyPr>
          <a:lstStyle/>
          <a:p>
            <a:r>
              <a:rPr kumimoji="1" lang="ja-JP" altLang="en-US" sz="1400"/>
              <a:t>最近はお父さんと釣りをする事がマイブームです。</a:t>
            </a:r>
            <a:endParaRPr kumimoji="1" lang="en-US" altLang="ja-JP" sz="1400" dirty="0"/>
          </a:p>
          <a:p>
            <a:r>
              <a:rPr kumimoji="1" lang="ja-JP" altLang="en-US" sz="1400"/>
              <a:t>広島の</a:t>
            </a:r>
            <a:r>
              <a:rPr kumimoji="1" lang="en-US" altLang="ja-JP" sz="1400" dirty="0"/>
              <a:t>[</a:t>
            </a:r>
            <a:r>
              <a:rPr kumimoji="1" lang="ja-JP" altLang="en-US" sz="1400"/>
              <a:t>車があれば１時間ほどで海に行ける所</a:t>
            </a:r>
            <a:r>
              <a:rPr kumimoji="1" lang="en-US" altLang="ja-JP" sz="1400" dirty="0"/>
              <a:t>]</a:t>
            </a:r>
            <a:r>
              <a:rPr kumimoji="1" lang="ja-JP" altLang="en-US" sz="1400"/>
              <a:t>も好きなところのひとつです。</a:t>
            </a:r>
            <a:endParaRPr kumimoji="1" lang="en-US" altLang="ja-JP" sz="1400" dirty="0"/>
          </a:p>
          <a:p>
            <a:r>
              <a:rPr kumimoji="1" lang="ja-JP" altLang="en-US" sz="1400"/>
              <a:t>大人になって車を運転するようになったら僕が運転してお父さんと釣りに行きたいです！</a:t>
            </a:r>
          </a:p>
        </p:txBody>
      </p:sp>
      <p:cxnSp>
        <p:nvCxnSpPr>
          <p:cNvPr id="78" name="直線コネクタ 77">
            <a:extLst>
              <a:ext uri="{FF2B5EF4-FFF2-40B4-BE49-F238E27FC236}">
                <a16:creationId xmlns:a16="http://schemas.microsoft.com/office/drawing/2014/main" id="{ADBEEAD7-7983-7255-F9F9-011711071DA0}"/>
              </a:ext>
            </a:extLst>
          </p:cNvPr>
          <p:cNvCxnSpPr>
            <a:cxnSpLocks/>
          </p:cNvCxnSpPr>
          <p:nvPr/>
        </p:nvCxnSpPr>
        <p:spPr>
          <a:xfrm>
            <a:off x="5236743" y="11377691"/>
            <a:ext cx="4924447" cy="4266"/>
          </a:xfrm>
          <a:prstGeom prst="line">
            <a:avLst/>
          </a:prstGeom>
        </p:spPr>
        <p:style>
          <a:lnRef idx="1">
            <a:schemeClr val="dk1"/>
          </a:lnRef>
          <a:fillRef idx="0">
            <a:schemeClr val="dk1"/>
          </a:fillRef>
          <a:effectRef idx="0">
            <a:schemeClr val="dk1"/>
          </a:effectRef>
          <a:fontRef idx="minor">
            <a:schemeClr val="tx1"/>
          </a:fontRef>
        </p:style>
      </p:cxnSp>
      <p:cxnSp>
        <p:nvCxnSpPr>
          <p:cNvPr id="82" name="直線コネクタ 81">
            <a:extLst>
              <a:ext uri="{FF2B5EF4-FFF2-40B4-BE49-F238E27FC236}">
                <a16:creationId xmlns:a16="http://schemas.microsoft.com/office/drawing/2014/main" id="{1345E3B3-9959-9406-79AD-443BA576349C}"/>
              </a:ext>
            </a:extLst>
          </p:cNvPr>
          <p:cNvCxnSpPr>
            <a:cxnSpLocks/>
          </p:cNvCxnSpPr>
          <p:nvPr/>
        </p:nvCxnSpPr>
        <p:spPr>
          <a:xfrm flipH="1">
            <a:off x="7690505" y="10150950"/>
            <a:ext cx="8461" cy="1226741"/>
          </a:xfrm>
          <a:prstGeom prst="line">
            <a:avLst/>
          </a:prstGeom>
        </p:spPr>
        <p:style>
          <a:lnRef idx="1">
            <a:schemeClr val="dk1"/>
          </a:lnRef>
          <a:fillRef idx="0">
            <a:schemeClr val="dk1"/>
          </a:fillRef>
          <a:effectRef idx="0">
            <a:schemeClr val="dk1"/>
          </a:effectRef>
          <a:fontRef idx="minor">
            <a:schemeClr val="tx1"/>
          </a:fontRef>
        </p:style>
      </p:cxnSp>
      <p:cxnSp>
        <p:nvCxnSpPr>
          <p:cNvPr id="84" name="直線コネクタ 83">
            <a:extLst>
              <a:ext uri="{FF2B5EF4-FFF2-40B4-BE49-F238E27FC236}">
                <a16:creationId xmlns:a16="http://schemas.microsoft.com/office/drawing/2014/main" id="{B3CBA586-A6C4-CD70-951B-E01D47529F3B}"/>
              </a:ext>
            </a:extLst>
          </p:cNvPr>
          <p:cNvCxnSpPr>
            <a:cxnSpLocks/>
          </p:cNvCxnSpPr>
          <p:nvPr/>
        </p:nvCxnSpPr>
        <p:spPr>
          <a:xfrm>
            <a:off x="7690505" y="11377691"/>
            <a:ext cx="0" cy="1355555"/>
          </a:xfrm>
          <a:prstGeom prst="line">
            <a:avLst/>
          </a:prstGeom>
        </p:spPr>
        <p:style>
          <a:lnRef idx="1">
            <a:schemeClr val="dk1"/>
          </a:lnRef>
          <a:fillRef idx="0">
            <a:schemeClr val="dk1"/>
          </a:fillRef>
          <a:effectRef idx="0">
            <a:schemeClr val="dk1"/>
          </a:effectRef>
          <a:fontRef idx="minor">
            <a:schemeClr val="tx1"/>
          </a:fontRef>
        </p:style>
      </p:cxnSp>
      <p:sp>
        <p:nvSpPr>
          <p:cNvPr id="86" name="テキスト ボックス 85">
            <a:extLst>
              <a:ext uri="{FF2B5EF4-FFF2-40B4-BE49-F238E27FC236}">
                <a16:creationId xmlns:a16="http://schemas.microsoft.com/office/drawing/2014/main" id="{4EE46301-9E2E-80D4-ACC5-93B05072DA45}"/>
              </a:ext>
            </a:extLst>
          </p:cNvPr>
          <p:cNvSpPr txBox="1"/>
          <p:nvPr/>
        </p:nvSpPr>
        <p:spPr>
          <a:xfrm>
            <a:off x="8107778" y="10177557"/>
            <a:ext cx="2083015" cy="276999"/>
          </a:xfrm>
          <a:prstGeom prst="rect">
            <a:avLst/>
          </a:prstGeom>
          <a:noFill/>
        </p:spPr>
        <p:txBody>
          <a:bodyPr wrap="square" rtlCol="0">
            <a:spAutoFit/>
          </a:bodyPr>
          <a:lstStyle/>
          <a:p>
            <a:r>
              <a:rPr kumimoji="1" lang="ja-JP" altLang="en-US" sz="1200"/>
              <a:t>学生のリアル</a:t>
            </a:r>
            <a:r>
              <a:rPr kumimoji="1" lang="en-US" altLang="ja-JP" sz="1200" dirty="0"/>
              <a:t>(</a:t>
            </a:r>
            <a:r>
              <a:rPr kumimoji="1" lang="ja-JP" altLang="en-US" sz="1200"/>
              <a:t>ショッピング編</a:t>
            </a:r>
            <a:r>
              <a:rPr kumimoji="1" lang="en-US" altLang="ja-JP" sz="1200" dirty="0"/>
              <a:t>)</a:t>
            </a:r>
            <a:endParaRPr kumimoji="1" lang="ja-JP" altLang="en-US" sz="1200"/>
          </a:p>
        </p:txBody>
      </p:sp>
      <p:cxnSp>
        <p:nvCxnSpPr>
          <p:cNvPr id="91" name="直線矢印コネクタ 90">
            <a:extLst>
              <a:ext uri="{FF2B5EF4-FFF2-40B4-BE49-F238E27FC236}">
                <a16:creationId xmlns:a16="http://schemas.microsoft.com/office/drawing/2014/main" id="{8AADB29B-CAA1-22C1-F615-2741E2C4EB67}"/>
              </a:ext>
            </a:extLst>
          </p:cNvPr>
          <p:cNvCxnSpPr/>
          <p:nvPr/>
        </p:nvCxnSpPr>
        <p:spPr>
          <a:xfrm flipH="1">
            <a:off x="7581900" y="10784412"/>
            <a:ext cx="228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5" name="グラフィックス 114" descr="ブーツ 単色塗りつぶし">
            <a:extLst>
              <a:ext uri="{FF2B5EF4-FFF2-40B4-BE49-F238E27FC236}">
                <a16:creationId xmlns:a16="http://schemas.microsoft.com/office/drawing/2014/main" id="{12DCC6BD-42A6-83A2-98F1-2B6C46D116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48986" y="10373995"/>
            <a:ext cx="586069" cy="586069"/>
          </a:xfrm>
          <a:prstGeom prst="rect">
            <a:avLst/>
          </a:prstGeom>
        </p:spPr>
      </p:pic>
      <p:cxnSp>
        <p:nvCxnSpPr>
          <p:cNvPr id="93" name="直線矢印コネクタ 92">
            <a:extLst>
              <a:ext uri="{FF2B5EF4-FFF2-40B4-BE49-F238E27FC236}">
                <a16:creationId xmlns:a16="http://schemas.microsoft.com/office/drawing/2014/main" id="{B257F157-7ADE-E8E9-526D-D49F29FC4482}"/>
              </a:ext>
            </a:extLst>
          </p:cNvPr>
          <p:cNvCxnSpPr/>
          <p:nvPr/>
        </p:nvCxnSpPr>
        <p:spPr>
          <a:xfrm>
            <a:off x="6362700" y="11303000"/>
            <a:ext cx="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直線矢印コネクタ 94">
            <a:extLst>
              <a:ext uri="{FF2B5EF4-FFF2-40B4-BE49-F238E27FC236}">
                <a16:creationId xmlns:a16="http://schemas.microsoft.com/office/drawing/2014/main" id="{5E006612-6A09-8ACE-7282-A9ACC1024A92}"/>
              </a:ext>
            </a:extLst>
          </p:cNvPr>
          <p:cNvCxnSpPr/>
          <p:nvPr/>
        </p:nvCxnSpPr>
        <p:spPr>
          <a:xfrm>
            <a:off x="7581900" y="12059144"/>
            <a:ext cx="292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3C09B942-888B-13D1-5589-E9E9CFE2F229}"/>
              </a:ext>
            </a:extLst>
          </p:cNvPr>
          <p:cNvSpPr txBox="1"/>
          <p:nvPr/>
        </p:nvSpPr>
        <p:spPr>
          <a:xfrm flipH="1">
            <a:off x="5216079" y="10109348"/>
            <a:ext cx="67739" cy="369332"/>
          </a:xfrm>
          <a:prstGeom prst="rect">
            <a:avLst/>
          </a:prstGeom>
          <a:noFill/>
        </p:spPr>
        <p:txBody>
          <a:bodyPr wrap="square" rtlCol="0">
            <a:spAutoFit/>
          </a:bodyPr>
          <a:lstStyle/>
          <a:p>
            <a:r>
              <a:rPr kumimoji="1" lang="en-US" altLang="ja-JP" dirty="0"/>
              <a:t>②</a:t>
            </a:r>
            <a:endParaRPr kumimoji="1" lang="ja-JP" altLang="en-US"/>
          </a:p>
        </p:txBody>
      </p:sp>
      <p:sp>
        <p:nvSpPr>
          <p:cNvPr id="98" name="テキスト ボックス 97">
            <a:extLst>
              <a:ext uri="{FF2B5EF4-FFF2-40B4-BE49-F238E27FC236}">
                <a16:creationId xmlns:a16="http://schemas.microsoft.com/office/drawing/2014/main" id="{FFB2C979-174A-E299-8944-971753C29826}"/>
              </a:ext>
            </a:extLst>
          </p:cNvPr>
          <p:cNvSpPr txBox="1"/>
          <p:nvPr/>
        </p:nvSpPr>
        <p:spPr>
          <a:xfrm flipH="1">
            <a:off x="10390664" y="8255000"/>
            <a:ext cx="67739" cy="369332"/>
          </a:xfrm>
          <a:prstGeom prst="rect">
            <a:avLst/>
          </a:prstGeom>
          <a:noFill/>
        </p:spPr>
        <p:txBody>
          <a:bodyPr wrap="square" rtlCol="0">
            <a:spAutoFit/>
          </a:bodyPr>
          <a:lstStyle/>
          <a:p>
            <a:r>
              <a:rPr kumimoji="1" lang="en-US" altLang="ja-JP" dirty="0"/>
              <a:t>①</a:t>
            </a:r>
            <a:endParaRPr kumimoji="1" lang="ja-JP" altLang="en-US"/>
          </a:p>
        </p:txBody>
      </p:sp>
      <p:sp>
        <p:nvSpPr>
          <p:cNvPr id="99" name="テキスト ボックス 98">
            <a:extLst>
              <a:ext uri="{FF2B5EF4-FFF2-40B4-BE49-F238E27FC236}">
                <a16:creationId xmlns:a16="http://schemas.microsoft.com/office/drawing/2014/main" id="{0D793972-9EF4-FC7D-273A-B1C5CBE3BCD8}"/>
              </a:ext>
            </a:extLst>
          </p:cNvPr>
          <p:cNvSpPr txBox="1"/>
          <p:nvPr/>
        </p:nvSpPr>
        <p:spPr>
          <a:xfrm flipH="1">
            <a:off x="7665545" y="11317420"/>
            <a:ext cx="67739" cy="369332"/>
          </a:xfrm>
          <a:prstGeom prst="rect">
            <a:avLst/>
          </a:prstGeom>
          <a:noFill/>
        </p:spPr>
        <p:txBody>
          <a:bodyPr wrap="square" rtlCol="0">
            <a:spAutoFit/>
          </a:bodyPr>
          <a:lstStyle/>
          <a:p>
            <a:r>
              <a:rPr kumimoji="1" lang="en-US" altLang="ja-JP" dirty="0"/>
              <a:t>④</a:t>
            </a:r>
            <a:endParaRPr kumimoji="1" lang="ja-JP" altLang="en-US"/>
          </a:p>
        </p:txBody>
      </p:sp>
      <p:sp>
        <p:nvSpPr>
          <p:cNvPr id="100" name="テキスト ボックス 99">
            <a:extLst>
              <a:ext uri="{FF2B5EF4-FFF2-40B4-BE49-F238E27FC236}">
                <a16:creationId xmlns:a16="http://schemas.microsoft.com/office/drawing/2014/main" id="{628F227C-63E2-64AD-F885-F86DF8839463}"/>
              </a:ext>
            </a:extLst>
          </p:cNvPr>
          <p:cNvSpPr txBox="1"/>
          <p:nvPr/>
        </p:nvSpPr>
        <p:spPr>
          <a:xfrm flipH="1">
            <a:off x="5215911" y="11314872"/>
            <a:ext cx="67739" cy="369332"/>
          </a:xfrm>
          <a:prstGeom prst="rect">
            <a:avLst/>
          </a:prstGeom>
          <a:noFill/>
        </p:spPr>
        <p:txBody>
          <a:bodyPr wrap="square" rtlCol="0">
            <a:spAutoFit/>
          </a:bodyPr>
          <a:lstStyle/>
          <a:p>
            <a:r>
              <a:rPr kumimoji="1" lang="en-US" altLang="ja-JP" dirty="0"/>
              <a:t>③</a:t>
            </a:r>
            <a:endParaRPr kumimoji="1" lang="ja-JP" altLang="en-US"/>
          </a:p>
        </p:txBody>
      </p:sp>
      <p:pic>
        <p:nvPicPr>
          <p:cNvPr id="102" name="グラフィックス 101" descr="面白い顔 (塗りつぶしなし) 単色塗りつぶし">
            <a:extLst>
              <a:ext uri="{FF2B5EF4-FFF2-40B4-BE49-F238E27FC236}">
                <a16:creationId xmlns:a16="http://schemas.microsoft.com/office/drawing/2014/main" id="{E8ED4EB5-4F6A-4D9D-EEC1-907F4D8F33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6552" y="10937240"/>
            <a:ext cx="369333" cy="369333"/>
          </a:xfrm>
          <a:prstGeom prst="rect">
            <a:avLst/>
          </a:prstGeom>
        </p:spPr>
      </p:pic>
      <p:pic>
        <p:nvPicPr>
          <p:cNvPr id="104" name="グラフィックス 103" descr="ブーツ 単色塗りつぶし">
            <a:extLst>
              <a:ext uri="{FF2B5EF4-FFF2-40B4-BE49-F238E27FC236}">
                <a16:creationId xmlns:a16="http://schemas.microsoft.com/office/drawing/2014/main" id="{C2BBEF3D-114F-2BE1-4315-03E0FEF224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49642" y="10562174"/>
            <a:ext cx="586069" cy="586069"/>
          </a:xfrm>
          <a:prstGeom prst="rect">
            <a:avLst/>
          </a:prstGeom>
        </p:spPr>
      </p:pic>
      <p:sp>
        <p:nvSpPr>
          <p:cNvPr id="106" name="円形吹き出し 105">
            <a:extLst>
              <a:ext uri="{FF2B5EF4-FFF2-40B4-BE49-F238E27FC236}">
                <a16:creationId xmlns:a16="http://schemas.microsoft.com/office/drawing/2014/main" id="{F80A874F-308D-9BCE-CBB6-C010B189F6D5}"/>
              </a:ext>
            </a:extLst>
          </p:cNvPr>
          <p:cNvSpPr/>
          <p:nvPr/>
        </p:nvSpPr>
        <p:spPr>
          <a:xfrm>
            <a:off x="8119640" y="10485966"/>
            <a:ext cx="1042548" cy="451274"/>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07" name="テキスト ボックス 106">
            <a:extLst>
              <a:ext uri="{FF2B5EF4-FFF2-40B4-BE49-F238E27FC236}">
                <a16:creationId xmlns:a16="http://schemas.microsoft.com/office/drawing/2014/main" id="{590DC394-FDE7-2F67-DC70-46739975719C}"/>
              </a:ext>
            </a:extLst>
          </p:cNvPr>
          <p:cNvSpPr txBox="1"/>
          <p:nvPr/>
        </p:nvSpPr>
        <p:spPr>
          <a:xfrm>
            <a:off x="8232619" y="10530563"/>
            <a:ext cx="816590" cy="369332"/>
          </a:xfrm>
          <a:prstGeom prst="rect">
            <a:avLst/>
          </a:prstGeom>
          <a:noFill/>
        </p:spPr>
        <p:txBody>
          <a:bodyPr wrap="square" rtlCol="0">
            <a:spAutoFit/>
          </a:bodyPr>
          <a:lstStyle/>
          <a:p>
            <a:r>
              <a:rPr kumimoji="1" lang="ja-JP" altLang="en-US" sz="900"/>
              <a:t>あの靴カッコ良すぎる</a:t>
            </a:r>
          </a:p>
        </p:txBody>
      </p:sp>
      <p:sp>
        <p:nvSpPr>
          <p:cNvPr id="108" name="上リボン 107">
            <a:extLst>
              <a:ext uri="{FF2B5EF4-FFF2-40B4-BE49-F238E27FC236}">
                <a16:creationId xmlns:a16="http://schemas.microsoft.com/office/drawing/2014/main" id="{8F901FAB-FFBB-417A-8A6A-D93C880DF751}"/>
              </a:ext>
            </a:extLst>
          </p:cNvPr>
          <p:cNvSpPr/>
          <p:nvPr/>
        </p:nvSpPr>
        <p:spPr>
          <a:xfrm>
            <a:off x="9037713" y="11024377"/>
            <a:ext cx="916530" cy="118768"/>
          </a:xfrm>
          <a:prstGeom prst="ribbon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1" name="上リボン 110">
            <a:extLst>
              <a:ext uri="{FF2B5EF4-FFF2-40B4-BE49-F238E27FC236}">
                <a16:creationId xmlns:a16="http://schemas.microsoft.com/office/drawing/2014/main" id="{377DBD48-56CA-C3B3-1AB4-65FD226C05D9}"/>
              </a:ext>
            </a:extLst>
          </p:cNvPr>
          <p:cNvSpPr/>
          <p:nvPr/>
        </p:nvSpPr>
        <p:spPr>
          <a:xfrm>
            <a:off x="6550412" y="10851431"/>
            <a:ext cx="916530" cy="266331"/>
          </a:xfrm>
          <a:prstGeom prst="ribbon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F1EF0C8E-3770-8A8C-A675-39129C7F8F3F}"/>
              </a:ext>
            </a:extLst>
          </p:cNvPr>
          <p:cNvSpPr txBox="1"/>
          <p:nvPr/>
        </p:nvSpPr>
        <p:spPr>
          <a:xfrm>
            <a:off x="6704726" y="10848320"/>
            <a:ext cx="677171" cy="246221"/>
          </a:xfrm>
          <a:prstGeom prst="rect">
            <a:avLst/>
          </a:prstGeom>
          <a:noFill/>
        </p:spPr>
        <p:txBody>
          <a:bodyPr wrap="square" rtlCol="0">
            <a:spAutoFit/>
          </a:bodyPr>
          <a:lstStyle/>
          <a:p>
            <a:r>
              <a:rPr kumimoji="1" lang="en-US" altLang="ja-JP" sz="1000" dirty="0"/>
              <a:t>10,000\</a:t>
            </a:r>
            <a:endParaRPr kumimoji="1" lang="ja-JP" altLang="en-US" sz="1000"/>
          </a:p>
        </p:txBody>
      </p:sp>
      <p:pic>
        <p:nvPicPr>
          <p:cNvPr id="129" name="グラフィックス 128" descr="困った顔 (塗りつぶしなし) 単色塗りつぶし">
            <a:extLst>
              <a:ext uri="{FF2B5EF4-FFF2-40B4-BE49-F238E27FC236}">
                <a16:creationId xmlns:a16="http://schemas.microsoft.com/office/drawing/2014/main" id="{47D4F096-05ED-4E0F-42F6-E43058B7CB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37601" y="10654331"/>
            <a:ext cx="613236" cy="613236"/>
          </a:xfrm>
          <a:prstGeom prst="rect">
            <a:avLst/>
          </a:prstGeom>
        </p:spPr>
      </p:pic>
      <p:pic>
        <p:nvPicPr>
          <p:cNvPr id="131" name="グラフィックス 130" descr="泣き顔 (塗りつぶしなし) 単色塗りつぶし">
            <a:extLst>
              <a:ext uri="{FF2B5EF4-FFF2-40B4-BE49-F238E27FC236}">
                <a16:creationId xmlns:a16="http://schemas.microsoft.com/office/drawing/2014/main" id="{1D82B3E5-571B-FAAB-800D-7A3FF97FC3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67908" y="11790642"/>
            <a:ext cx="548443" cy="548443"/>
          </a:xfrm>
          <a:prstGeom prst="rect">
            <a:avLst/>
          </a:prstGeom>
        </p:spPr>
      </p:pic>
      <p:pic>
        <p:nvPicPr>
          <p:cNvPr id="133" name="グラフィックス 132" descr="疲れた顔 (塗りつぶしなし) 単色塗りつぶし">
            <a:extLst>
              <a:ext uri="{FF2B5EF4-FFF2-40B4-BE49-F238E27FC236}">
                <a16:creationId xmlns:a16="http://schemas.microsoft.com/office/drawing/2014/main" id="{61B3D668-E974-D13C-C51B-0533F3781BF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24938" y="11836251"/>
            <a:ext cx="431010" cy="431010"/>
          </a:xfrm>
          <a:prstGeom prst="rect">
            <a:avLst/>
          </a:prstGeom>
        </p:spPr>
      </p:pic>
      <p:sp>
        <p:nvSpPr>
          <p:cNvPr id="135" name="円形吹き出し 134">
            <a:extLst>
              <a:ext uri="{FF2B5EF4-FFF2-40B4-BE49-F238E27FC236}">
                <a16:creationId xmlns:a16="http://schemas.microsoft.com/office/drawing/2014/main" id="{9C60F0E8-090A-E505-79BD-45EFE1DFF03E}"/>
              </a:ext>
            </a:extLst>
          </p:cNvPr>
          <p:cNvSpPr/>
          <p:nvPr/>
        </p:nvSpPr>
        <p:spPr>
          <a:xfrm>
            <a:off x="5966142" y="10470564"/>
            <a:ext cx="616172" cy="292844"/>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BFFC8853-24F9-8A27-B0FC-C8015477E24B}"/>
              </a:ext>
            </a:extLst>
          </p:cNvPr>
          <p:cNvSpPr txBox="1"/>
          <p:nvPr/>
        </p:nvSpPr>
        <p:spPr>
          <a:xfrm>
            <a:off x="6009073" y="10434030"/>
            <a:ext cx="586069" cy="369332"/>
          </a:xfrm>
          <a:prstGeom prst="rect">
            <a:avLst/>
          </a:prstGeom>
          <a:noFill/>
        </p:spPr>
        <p:txBody>
          <a:bodyPr wrap="square" rtlCol="0">
            <a:spAutoFit/>
          </a:bodyPr>
          <a:lstStyle/>
          <a:p>
            <a:r>
              <a:rPr kumimoji="1" lang="ja-JP" altLang="en-US"/>
              <a:t>・・・</a:t>
            </a:r>
          </a:p>
        </p:txBody>
      </p:sp>
      <p:sp>
        <p:nvSpPr>
          <p:cNvPr id="137" name="円形吹き出し 136">
            <a:extLst>
              <a:ext uri="{FF2B5EF4-FFF2-40B4-BE49-F238E27FC236}">
                <a16:creationId xmlns:a16="http://schemas.microsoft.com/office/drawing/2014/main" id="{70CB6AE7-5B22-F2A4-708A-6BB7B612D334}"/>
              </a:ext>
            </a:extLst>
          </p:cNvPr>
          <p:cNvSpPr/>
          <p:nvPr/>
        </p:nvSpPr>
        <p:spPr>
          <a:xfrm>
            <a:off x="8376781" y="11804992"/>
            <a:ext cx="1531304" cy="381337"/>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8" name="テキスト ボックス 137">
            <a:extLst>
              <a:ext uri="{FF2B5EF4-FFF2-40B4-BE49-F238E27FC236}">
                <a16:creationId xmlns:a16="http://schemas.microsoft.com/office/drawing/2014/main" id="{D5844712-B82C-F28A-A97A-550F8C4D70C7}"/>
              </a:ext>
            </a:extLst>
          </p:cNvPr>
          <p:cNvSpPr txBox="1"/>
          <p:nvPr/>
        </p:nvSpPr>
        <p:spPr>
          <a:xfrm>
            <a:off x="8508196" y="11855931"/>
            <a:ext cx="1864220" cy="276999"/>
          </a:xfrm>
          <a:prstGeom prst="rect">
            <a:avLst/>
          </a:prstGeom>
          <a:noFill/>
        </p:spPr>
        <p:txBody>
          <a:bodyPr wrap="square" rtlCol="0">
            <a:spAutoFit/>
          </a:bodyPr>
          <a:lstStyle/>
          <a:p>
            <a:r>
              <a:rPr kumimoji="1" lang="ja-JP" altLang="en-US" sz="1200"/>
              <a:t>今日は諦めよう</a:t>
            </a:r>
            <a:r>
              <a:rPr kumimoji="1" lang="en-US" altLang="ja-JP" sz="1200" dirty="0"/>
              <a:t>…</a:t>
            </a:r>
            <a:endParaRPr kumimoji="1" lang="ja-JP" altLang="en-US" sz="1200"/>
          </a:p>
        </p:txBody>
      </p:sp>
      <p:sp>
        <p:nvSpPr>
          <p:cNvPr id="139" name="正方形/長方形 138">
            <a:extLst>
              <a:ext uri="{FF2B5EF4-FFF2-40B4-BE49-F238E27FC236}">
                <a16:creationId xmlns:a16="http://schemas.microsoft.com/office/drawing/2014/main" id="{886C0EF3-CCD4-8327-D4AA-C2E6CA511C89}"/>
              </a:ext>
            </a:extLst>
          </p:cNvPr>
          <p:cNvSpPr/>
          <p:nvPr/>
        </p:nvSpPr>
        <p:spPr>
          <a:xfrm>
            <a:off x="6096729" y="11994430"/>
            <a:ext cx="1250739" cy="3207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CA9AFE6D-E819-211C-A915-33DA6B053917}"/>
              </a:ext>
            </a:extLst>
          </p:cNvPr>
          <p:cNvSpPr/>
          <p:nvPr/>
        </p:nvSpPr>
        <p:spPr>
          <a:xfrm>
            <a:off x="6096729" y="11855931"/>
            <a:ext cx="1238326" cy="2499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47" name="曲線コネクタ 146">
            <a:extLst>
              <a:ext uri="{FF2B5EF4-FFF2-40B4-BE49-F238E27FC236}">
                <a16:creationId xmlns:a16="http://schemas.microsoft.com/office/drawing/2014/main" id="{5D3A07A1-012F-6155-74A4-6E003E777611}"/>
              </a:ext>
            </a:extLst>
          </p:cNvPr>
          <p:cNvCxnSpPr>
            <a:cxnSpLocks/>
          </p:cNvCxnSpPr>
          <p:nvPr/>
        </p:nvCxnSpPr>
        <p:spPr>
          <a:xfrm flipV="1">
            <a:off x="7003707" y="11519106"/>
            <a:ext cx="361035" cy="309675"/>
          </a:xfrm>
          <a:prstGeom prst="curvedConnector3">
            <a:avLst/>
          </a:prstGeom>
        </p:spPr>
        <p:style>
          <a:lnRef idx="1">
            <a:schemeClr val="dk1"/>
          </a:lnRef>
          <a:fillRef idx="0">
            <a:schemeClr val="dk1"/>
          </a:fillRef>
          <a:effectRef idx="0">
            <a:schemeClr val="dk1"/>
          </a:effectRef>
          <a:fontRef idx="minor">
            <a:schemeClr val="tx1"/>
          </a:fontRef>
        </p:style>
      </p:cxnSp>
      <p:cxnSp>
        <p:nvCxnSpPr>
          <p:cNvPr id="149" name="曲線コネクタ 148">
            <a:extLst>
              <a:ext uri="{FF2B5EF4-FFF2-40B4-BE49-F238E27FC236}">
                <a16:creationId xmlns:a16="http://schemas.microsoft.com/office/drawing/2014/main" id="{0C06E4B1-7783-059D-7E37-FB22D066930B}"/>
              </a:ext>
            </a:extLst>
          </p:cNvPr>
          <p:cNvCxnSpPr>
            <a:cxnSpLocks/>
          </p:cNvCxnSpPr>
          <p:nvPr/>
        </p:nvCxnSpPr>
        <p:spPr>
          <a:xfrm flipV="1">
            <a:off x="7092123" y="11511778"/>
            <a:ext cx="361035" cy="309675"/>
          </a:xfrm>
          <a:prstGeom prst="curvedConnector3">
            <a:avLst/>
          </a:prstGeom>
        </p:spPr>
        <p:style>
          <a:lnRef idx="1">
            <a:schemeClr val="dk1"/>
          </a:lnRef>
          <a:fillRef idx="0">
            <a:schemeClr val="dk1"/>
          </a:fillRef>
          <a:effectRef idx="0">
            <a:schemeClr val="dk1"/>
          </a:effectRef>
          <a:fontRef idx="minor">
            <a:schemeClr val="tx1"/>
          </a:fontRef>
        </p:style>
      </p:cxnSp>
      <p:cxnSp>
        <p:nvCxnSpPr>
          <p:cNvPr id="150" name="曲線コネクタ 149">
            <a:extLst>
              <a:ext uri="{FF2B5EF4-FFF2-40B4-BE49-F238E27FC236}">
                <a16:creationId xmlns:a16="http://schemas.microsoft.com/office/drawing/2014/main" id="{FDC10FBF-3F55-3ECD-3D83-26BBDA5165AC}"/>
              </a:ext>
            </a:extLst>
          </p:cNvPr>
          <p:cNvCxnSpPr>
            <a:cxnSpLocks/>
          </p:cNvCxnSpPr>
          <p:nvPr/>
        </p:nvCxnSpPr>
        <p:spPr>
          <a:xfrm flipV="1">
            <a:off x="7195962" y="11499538"/>
            <a:ext cx="361035" cy="309675"/>
          </a:xfrm>
          <a:prstGeom prst="curvedConnector3">
            <a:avLst/>
          </a:prstGeom>
        </p:spPr>
        <p:style>
          <a:lnRef idx="1">
            <a:schemeClr val="dk1"/>
          </a:lnRef>
          <a:fillRef idx="0">
            <a:schemeClr val="dk1"/>
          </a:fillRef>
          <a:effectRef idx="0">
            <a:schemeClr val="dk1"/>
          </a:effectRef>
          <a:fontRef idx="minor">
            <a:schemeClr val="tx1"/>
          </a:fontRef>
        </p:style>
      </p:cxnSp>
      <p:sp>
        <p:nvSpPr>
          <p:cNvPr id="151" name="テキスト ボックス 150">
            <a:extLst>
              <a:ext uri="{FF2B5EF4-FFF2-40B4-BE49-F238E27FC236}">
                <a16:creationId xmlns:a16="http://schemas.microsoft.com/office/drawing/2014/main" id="{0CC28F68-2F8D-F8C7-15B7-4ED33A284A5D}"/>
              </a:ext>
            </a:extLst>
          </p:cNvPr>
          <p:cNvSpPr txBox="1"/>
          <p:nvPr/>
        </p:nvSpPr>
        <p:spPr>
          <a:xfrm>
            <a:off x="6466840" y="12105929"/>
            <a:ext cx="498103" cy="253916"/>
          </a:xfrm>
          <a:prstGeom prst="rect">
            <a:avLst/>
          </a:prstGeom>
          <a:noFill/>
        </p:spPr>
        <p:txBody>
          <a:bodyPr wrap="square" rtlCol="0">
            <a:spAutoFit/>
          </a:bodyPr>
          <a:lstStyle/>
          <a:p>
            <a:r>
              <a:rPr kumimoji="1" lang="ja-JP" altLang="en-US" sz="1050"/>
              <a:t>財布</a:t>
            </a:r>
          </a:p>
        </p:txBody>
      </p:sp>
      <p:sp>
        <p:nvSpPr>
          <p:cNvPr id="152" name="正方形/長方形 151">
            <a:extLst>
              <a:ext uri="{FF2B5EF4-FFF2-40B4-BE49-F238E27FC236}">
                <a16:creationId xmlns:a16="http://schemas.microsoft.com/office/drawing/2014/main" id="{EE9349BA-6F63-A11E-0D78-739B671D6A73}"/>
              </a:ext>
            </a:extLst>
          </p:cNvPr>
          <p:cNvSpPr/>
          <p:nvPr/>
        </p:nvSpPr>
        <p:spPr>
          <a:xfrm>
            <a:off x="6220586" y="11980930"/>
            <a:ext cx="1015333" cy="124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90258AC3-6845-D79D-28EF-5D3757C41521}"/>
              </a:ext>
            </a:extLst>
          </p:cNvPr>
          <p:cNvSpPr txBox="1"/>
          <p:nvPr/>
        </p:nvSpPr>
        <p:spPr>
          <a:xfrm>
            <a:off x="6151876" y="11917786"/>
            <a:ext cx="629927" cy="246221"/>
          </a:xfrm>
          <a:prstGeom prst="rect">
            <a:avLst/>
          </a:prstGeom>
          <a:noFill/>
        </p:spPr>
        <p:txBody>
          <a:bodyPr wrap="square" rtlCol="0">
            <a:spAutoFit/>
          </a:bodyPr>
          <a:lstStyle/>
          <a:p>
            <a:r>
              <a:rPr kumimoji="1" lang="en-US" altLang="ja-JP" sz="1000" dirty="0"/>
              <a:t>1000</a:t>
            </a:r>
            <a:endParaRPr kumimoji="1" lang="ja-JP" altLang="en-US" sz="10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1301</TotalTime>
  <Words>508</Words>
  <Application>Microsoft Macintosh PowerPoint</Application>
  <PresentationFormat>ユーザー設定</PresentationFormat>
  <Paragraphs>48</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ラグランパンチ</vt:lpstr>
      <vt:lpstr>HGPSoeiKakugothicUB</vt:lpstr>
      <vt:lpstr>Toppan Bunkyu Midashi Gothic Extrabold</vt:lpstr>
      <vt:lpstr>Arial</vt:lpstr>
      <vt:lpstr>Calibri</vt:lpstr>
      <vt:lpstr>游ゴシック</vt:lpstr>
      <vt:lpstr>Noto Sans JP</vt:lpstr>
      <vt:lpstr>Toppan Bunkyu Midashi Gothic Ex</vt:lpstr>
      <vt:lpstr>Office Theme</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ひろしま子ども推し新聞</dc:title>
  <cp:lastModifiedBy>大原　雅也</cp:lastModifiedBy>
  <cp:revision>3</cp:revision>
  <dcterms:created xsi:type="dcterms:W3CDTF">2006-08-16T00:00:00Z</dcterms:created>
  <dcterms:modified xsi:type="dcterms:W3CDTF">2025-12-01T03:02:43Z</dcterms:modified>
  <dc:identifier>DAG4FV3OBpw</dc:identifier>
</cp:coreProperties>
</file>